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59"/>
  </p:notesMasterIdLst>
  <p:sldIdLst>
    <p:sldId id="256" r:id="rId2"/>
    <p:sldId id="310" r:id="rId3"/>
    <p:sldId id="257" r:id="rId4"/>
    <p:sldId id="314" r:id="rId5"/>
    <p:sldId id="315" r:id="rId6"/>
    <p:sldId id="316" r:id="rId7"/>
    <p:sldId id="308" r:id="rId8"/>
    <p:sldId id="260" r:id="rId9"/>
    <p:sldId id="261" r:id="rId10"/>
    <p:sldId id="263" r:id="rId11"/>
    <p:sldId id="306" r:id="rId12"/>
    <p:sldId id="264" r:id="rId13"/>
    <p:sldId id="272" r:id="rId14"/>
    <p:sldId id="317" r:id="rId15"/>
    <p:sldId id="265" r:id="rId16"/>
    <p:sldId id="318" r:id="rId17"/>
    <p:sldId id="266" r:id="rId18"/>
    <p:sldId id="267" r:id="rId19"/>
    <p:sldId id="288" r:id="rId20"/>
    <p:sldId id="268" r:id="rId21"/>
    <p:sldId id="269" r:id="rId22"/>
    <p:sldId id="270" r:id="rId23"/>
    <p:sldId id="271" r:id="rId24"/>
    <p:sldId id="273" r:id="rId25"/>
    <p:sldId id="274" r:id="rId26"/>
    <p:sldId id="307" r:id="rId27"/>
    <p:sldId id="275" r:id="rId28"/>
    <p:sldId id="276" r:id="rId29"/>
    <p:sldId id="277" r:id="rId30"/>
    <p:sldId id="278" r:id="rId31"/>
    <p:sldId id="279" r:id="rId32"/>
    <p:sldId id="280" r:id="rId33"/>
    <p:sldId id="282" r:id="rId34"/>
    <p:sldId id="281" r:id="rId35"/>
    <p:sldId id="283" r:id="rId36"/>
    <p:sldId id="284" r:id="rId37"/>
    <p:sldId id="289" r:id="rId38"/>
    <p:sldId id="290" r:id="rId39"/>
    <p:sldId id="285" r:id="rId40"/>
    <p:sldId id="286" r:id="rId41"/>
    <p:sldId id="287" r:id="rId42"/>
    <p:sldId id="291" r:id="rId43"/>
    <p:sldId id="292" r:id="rId44"/>
    <p:sldId id="293" r:id="rId45"/>
    <p:sldId id="295" r:id="rId46"/>
    <p:sldId id="296" r:id="rId47"/>
    <p:sldId id="294" r:id="rId48"/>
    <p:sldId id="297" r:id="rId49"/>
    <p:sldId id="300" r:id="rId50"/>
    <p:sldId id="298" r:id="rId51"/>
    <p:sldId id="301" r:id="rId52"/>
    <p:sldId id="302" r:id="rId53"/>
    <p:sldId id="303" r:id="rId54"/>
    <p:sldId id="312" r:id="rId55"/>
    <p:sldId id="313" r:id="rId56"/>
    <p:sldId id="304" r:id="rId57"/>
    <p:sldId id="299" r:id="rId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0033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003300"/>
    <a:srgbClr val="FF0000"/>
    <a:srgbClr val="FFFF99"/>
    <a:srgbClr val="FFCCFF"/>
    <a:srgbClr val="333300"/>
    <a:srgbClr val="660033"/>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290" autoAdjust="0"/>
  </p:normalViewPr>
  <p:slideViewPr>
    <p:cSldViewPr>
      <p:cViewPr varScale="1">
        <p:scale>
          <a:sx n="83" d="100"/>
          <a:sy n="83" d="100"/>
        </p:scale>
        <p:origin x="658" y="67"/>
      </p:cViewPr>
      <p:guideLst>
        <p:guide orient="horz" pos="216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99"/>
      <c:rotY val="20"/>
      <c:depthPercent val="100"/>
      <c:rAngAx val="1"/>
    </c:view3D>
    <c:floor>
      <c:thickness val="0"/>
      <c:spPr>
        <a:solidFill>
          <a:srgbClr val="C0C0C0"/>
        </a:solidFill>
        <a:ln w="3175">
          <a:solidFill>
            <a:schemeClr val="tx1"/>
          </a:solidFill>
          <a:prstDash val="solid"/>
        </a:ln>
      </c:spPr>
    </c:floor>
    <c:sideWall>
      <c:thickness val="0"/>
      <c:spPr>
        <a:noFill/>
        <a:ln w="12700">
          <a:solidFill>
            <a:schemeClr val="tx1"/>
          </a:solidFill>
          <a:prstDash val="solid"/>
        </a:ln>
      </c:spPr>
    </c:sideWall>
    <c:backWall>
      <c:thickness val="0"/>
      <c:spPr>
        <a:noFill/>
        <a:ln w="12700">
          <a:solidFill>
            <a:schemeClr val="tx1"/>
          </a:solidFill>
          <a:prstDash val="solid"/>
        </a:ln>
      </c:spPr>
    </c:backWall>
    <c:plotArea>
      <c:layout>
        <c:manualLayout>
          <c:layoutTarget val="inner"/>
          <c:xMode val="edge"/>
          <c:yMode val="edge"/>
          <c:x val="0.14048059149722736"/>
          <c:y val="5.0359712230215826E-2"/>
          <c:w val="0.61737523105360448"/>
          <c:h val="0.82973621103117501"/>
        </c:manualLayout>
      </c:layout>
      <c:bar3DChart>
        <c:barDir val="col"/>
        <c:grouping val="clustered"/>
        <c:varyColors val="0"/>
        <c:ser>
          <c:idx val="0"/>
          <c:order val="0"/>
          <c:tx>
            <c:strRef>
              <c:f>Sheet1!$A$2</c:f>
              <c:strCache>
                <c:ptCount val="1"/>
                <c:pt idx="0">
                  <c:v>装机容量(万KW)</c:v>
                </c:pt>
              </c:strCache>
            </c:strRef>
          </c:tx>
          <c:spPr>
            <a:solidFill>
              <a:srgbClr val="800080"/>
            </a:solidFill>
            <a:ln w="15946">
              <a:solidFill>
                <a:schemeClr val="tx1"/>
              </a:solidFill>
              <a:prstDash val="solid"/>
            </a:ln>
          </c:spPr>
          <c:invertIfNegative val="0"/>
          <c:dLbls>
            <c:spPr>
              <a:noFill/>
              <a:ln w="31893">
                <a:noFill/>
              </a:ln>
            </c:spPr>
            <c:txPr>
              <a:bodyPr wrap="square" lIns="38100" tIns="19050" rIns="38100" bIns="19050" anchor="ctr">
                <a:spAutoFit/>
              </a:bodyPr>
              <a:lstStyle/>
              <a:p>
                <a:pPr>
                  <a:defRPr sz="1946" b="1" i="0" u="none" strike="noStrike" baseline="0">
                    <a:solidFill>
                      <a:schemeClr val="tx1"/>
                    </a:solidFill>
                    <a:latin typeface="宋体"/>
                    <a:ea typeface="宋体"/>
                    <a:cs typeface="宋体"/>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Sheet1!$B$1:$G$1</c:f>
              <c:numCache>
                <c:formatCode>General</c:formatCode>
                <c:ptCount val="6"/>
                <c:pt idx="0">
                  <c:v>1949</c:v>
                </c:pt>
                <c:pt idx="1">
                  <c:v>1978</c:v>
                </c:pt>
                <c:pt idx="2">
                  <c:v>1996</c:v>
                </c:pt>
                <c:pt idx="3">
                  <c:v>2003</c:v>
                </c:pt>
                <c:pt idx="4">
                  <c:v>2006</c:v>
                </c:pt>
                <c:pt idx="5">
                  <c:v>2009</c:v>
                </c:pt>
              </c:numCache>
            </c:numRef>
          </c:cat>
          <c:val>
            <c:numRef>
              <c:f>Sheet1!$B$2:$G$2</c:f>
              <c:numCache>
                <c:formatCode>General</c:formatCode>
                <c:ptCount val="6"/>
                <c:pt idx="0">
                  <c:v>185</c:v>
                </c:pt>
                <c:pt idx="1">
                  <c:v>5712</c:v>
                </c:pt>
                <c:pt idx="2">
                  <c:v>21080</c:v>
                </c:pt>
                <c:pt idx="3">
                  <c:v>34085</c:v>
                </c:pt>
                <c:pt idx="4">
                  <c:v>62200</c:v>
                </c:pt>
                <c:pt idx="5">
                  <c:v>87400</c:v>
                </c:pt>
              </c:numCache>
            </c:numRef>
          </c:val>
          <c:extLst>
            <c:ext xmlns:c16="http://schemas.microsoft.com/office/drawing/2014/chart" uri="{C3380CC4-5D6E-409C-BE32-E72D297353CC}">
              <c16:uniqueId val="{00000000-C99C-4F6B-8853-9DE52BA5E714}"/>
            </c:ext>
          </c:extLst>
        </c:ser>
        <c:dLbls>
          <c:showLegendKey val="0"/>
          <c:showVal val="1"/>
          <c:showCatName val="0"/>
          <c:showSerName val="0"/>
          <c:showPercent val="0"/>
          <c:showBubbleSize val="0"/>
        </c:dLbls>
        <c:gapWidth val="150"/>
        <c:gapDepth val="0"/>
        <c:shape val="box"/>
        <c:axId val="1535327631"/>
        <c:axId val="1"/>
        <c:axId val="0"/>
      </c:bar3DChart>
      <c:catAx>
        <c:axId val="1535327631"/>
        <c:scaling>
          <c:orientation val="minMax"/>
        </c:scaling>
        <c:delete val="0"/>
        <c:axPos val="b"/>
        <c:numFmt formatCode="General" sourceLinked="1"/>
        <c:majorTickMark val="in"/>
        <c:minorTickMark val="none"/>
        <c:tickLblPos val="low"/>
        <c:spPr>
          <a:ln w="3987">
            <a:solidFill>
              <a:schemeClr val="tx1"/>
            </a:solidFill>
            <a:prstDash val="solid"/>
          </a:ln>
        </c:spPr>
        <c:txPr>
          <a:bodyPr rot="0" vert="horz"/>
          <a:lstStyle/>
          <a:p>
            <a:pPr>
              <a:defRPr sz="1946" b="1" i="0" u="none" strike="noStrike" baseline="0">
                <a:solidFill>
                  <a:schemeClr val="tx1"/>
                </a:solidFill>
                <a:latin typeface="宋体"/>
                <a:ea typeface="宋体"/>
                <a:cs typeface="宋体"/>
              </a:defRPr>
            </a:pPr>
            <a:endParaRPr lang="zh-CN"/>
          </a:p>
        </c:txPr>
        <c:crossAx val="1"/>
        <c:crosses val="autoZero"/>
        <c:auto val="1"/>
        <c:lblAlgn val="ctr"/>
        <c:lblOffset val="100"/>
        <c:tickLblSkip val="1"/>
        <c:tickMarkSkip val="1"/>
        <c:noMultiLvlLbl val="0"/>
      </c:catAx>
      <c:valAx>
        <c:axId val="1"/>
        <c:scaling>
          <c:orientation val="minMax"/>
        </c:scaling>
        <c:delete val="0"/>
        <c:axPos val="l"/>
        <c:majorGridlines>
          <c:spPr>
            <a:ln w="3987">
              <a:solidFill>
                <a:schemeClr val="tx1"/>
              </a:solidFill>
              <a:prstDash val="solid"/>
            </a:ln>
          </c:spPr>
        </c:majorGridlines>
        <c:numFmt formatCode="General" sourceLinked="1"/>
        <c:majorTickMark val="in"/>
        <c:minorTickMark val="none"/>
        <c:tickLblPos val="nextTo"/>
        <c:spPr>
          <a:ln w="3987">
            <a:solidFill>
              <a:schemeClr val="tx1"/>
            </a:solidFill>
            <a:prstDash val="solid"/>
          </a:ln>
        </c:spPr>
        <c:txPr>
          <a:bodyPr rot="0" vert="horz"/>
          <a:lstStyle/>
          <a:p>
            <a:pPr>
              <a:defRPr sz="1946" b="1" i="0" u="none" strike="noStrike" baseline="0">
                <a:solidFill>
                  <a:schemeClr val="tx1"/>
                </a:solidFill>
                <a:latin typeface="宋体"/>
                <a:ea typeface="宋体"/>
                <a:cs typeface="宋体"/>
              </a:defRPr>
            </a:pPr>
            <a:endParaRPr lang="zh-CN"/>
          </a:p>
        </c:txPr>
        <c:crossAx val="1535327631"/>
        <c:crosses val="autoZero"/>
        <c:crossBetween val="between"/>
      </c:valAx>
      <c:spPr>
        <a:noFill/>
        <a:ln w="31893">
          <a:noFill/>
        </a:ln>
      </c:spPr>
    </c:plotArea>
    <c:legend>
      <c:legendPos val="r"/>
      <c:legendEntry>
        <c:idx val="0"/>
        <c:txPr>
          <a:bodyPr/>
          <a:lstStyle/>
          <a:p>
            <a:pPr>
              <a:defRPr sz="1381" b="1" i="0" u="none" strike="noStrike" baseline="0">
                <a:solidFill>
                  <a:schemeClr val="tx1"/>
                </a:solidFill>
                <a:latin typeface="宋体"/>
                <a:ea typeface="宋体"/>
                <a:cs typeface="宋体"/>
              </a:defRPr>
            </a:pPr>
            <a:endParaRPr lang="zh-CN"/>
          </a:p>
        </c:txPr>
      </c:legendEntry>
      <c:layout>
        <c:manualLayout>
          <c:xMode val="edge"/>
          <c:yMode val="edge"/>
          <c:x val="0.29759704251386321"/>
          <c:y val="8.8729016786570747E-2"/>
          <c:w val="0.27171903881700554"/>
          <c:h val="5.2757793764988008E-2"/>
        </c:manualLayout>
      </c:layout>
      <c:overlay val="0"/>
      <c:spPr>
        <a:noFill/>
        <a:ln w="3987">
          <a:solidFill>
            <a:schemeClr val="tx1"/>
          </a:solidFill>
          <a:prstDash val="solid"/>
        </a:ln>
      </c:spPr>
      <c:txPr>
        <a:bodyPr/>
        <a:lstStyle/>
        <a:p>
          <a:pPr>
            <a:defRPr sz="1789" b="1" i="0" u="none" strike="noStrike" baseline="0">
              <a:solidFill>
                <a:schemeClr val="tx1"/>
              </a:solidFill>
              <a:latin typeface="宋体"/>
              <a:ea typeface="宋体"/>
              <a:cs typeface="宋体"/>
            </a:defRPr>
          </a:pPr>
          <a:endParaRPr lang="zh-CN"/>
        </a:p>
      </c:txPr>
    </c:legend>
    <c:plotVisOnly val="1"/>
    <c:dispBlanksAs val="gap"/>
    <c:showDLblsOverMax val="0"/>
  </c:chart>
  <c:spPr>
    <a:noFill/>
    <a:ln>
      <a:noFill/>
    </a:ln>
  </c:spPr>
  <c:txPr>
    <a:bodyPr/>
    <a:lstStyle/>
    <a:p>
      <a:pPr>
        <a:defRPr sz="1946" b="1" i="0" u="none" strike="noStrike" baseline="0">
          <a:solidFill>
            <a:schemeClr val="tx1"/>
          </a:solidFill>
          <a:latin typeface="宋体"/>
          <a:ea typeface="宋体"/>
          <a:cs typeface="宋体"/>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85"/>
      <c:rotY val="20"/>
      <c:depthPercent val="100"/>
      <c:rAngAx val="1"/>
    </c:view3D>
    <c:floor>
      <c:thickness val="0"/>
      <c:spPr>
        <a:solidFill>
          <a:srgbClr val="C0C0C0"/>
        </a:solidFill>
        <a:ln w="3175">
          <a:solidFill>
            <a:schemeClr val="tx1"/>
          </a:solidFill>
          <a:prstDash val="solid"/>
        </a:ln>
      </c:spPr>
    </c:floor>
    <c:sideWall>
      <c:thickness val="0"/>
      <c:spPr>
        <a:noFill/>
        <a:ln w="12700">
          <a:solidFill>
            <a:schemeClr val="tx1"/>
          </a:solidFill>
          <a:prstDash val="solid"/>
        </a:ln>
      </c:spPr>
    </c:sideWall>
    <c:backWall>
      <c:thickness val="0"/>
      <c:spPr>
        <a:noFill/>
        <a:ln w="12700">
          <a:solidFill>
            <a:schemeClr val="tx1"/>
          </a:solidFill>
          <a:prstDash val="solid"/>
        </a:ln>
      </c:spPr>
    </c:backWall>
    <c:plotArea>
      <c:layout>
        <c:manualLayout>
          <c:layoutTarget val="inner"/>
          <c:xMode val="edge"/>
          <c:yMode val="edge"/>
          <c:x val="0.13174603174603175"/>
          <c:y val="5.0359712230215826E-2"/>
          <c:w val="0.62698412698412698"/>
          <c:h val="0.82014388489208634"/>
        </c:manualLayout>
      </c:layout>
      <c:bar3DChart>
        <c:barDir val="col"/>
        <c:grouping val="clustered"/>
        <c:varyColors val="0"/>
        <c:ser>
          <c:idx val="0"/>
          <c:order val="0"/>
          <c:tx>
            <c:strRef>
              <c:f>Sheet1!$A$2</c:f>
              <c:strCache>
                <c:ptCount val="1"/>
                <c:pt idx="0">
                  <c:v>年发电量(亿KW.h)</c:v>
                </c:pt>
              </c:strCache>
            </c:strRef>
          </c:tx>
          <c:spPr>
            <a:solidFill>
              <a:schemeClr val="accent1"/>
            </a:solidFill>
            <a:ln w="14224">
              <a:solidFill>
                <a:schemeClr val="tx1"/>
              </a:solidFill>
              <a:prstDash val="solid"/>
            </a:ln>
          </c:spPr>
          <c:invertIfNegative val="0"/>
          <c:dLbls>
            <c:spPr>
              <a:noFill/>
              <a:ln w="28449">
                <a:noFill/>
              </a:ln>
            </c:spPr>
            <c:txPr>
              <a:bodyPr wrap="square" lIns="38100" tIns="19050" rIns="38100" bIns="19050" anchor="ctr">
                <a:spAutoFit/>
              </a:bodyPr>
              <a:lstStyle/>
              <a:p>
                <a:pPr>
                  <a:defRPr sz="2016" b="1" i="0" u="none" strike="noStrike" baseline="0">
                    <a:solidFill>
                      <a:schemeClr val="tx1"/>
                    </a:solidFill>
                    <a:latin typeface="宋体"/>
                    <a:ea typeface="宋体"/>
                    <a:cs typeface="宋体"/>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Sheet1!$B$1:$G$1</c:f>
              <c:numCache>
                <c:formatCode>General</c:formatCode>
                <c:ptCount val="6"/>
                <c:pt idx="0">
                  <c:v>1949</c:v>
                </c:pt>
                <c:pt idx="1">
                  <c:v>1978</c:v>
                </c:pt>
                <c:pt idx="2">
                  <c:v>1996</c:v>
                </c:pt>
                <c:pt idx="3">
                  <c:v>2003</c:v>
                </c:pt>
                <c:pt idx="4">
                  <c:v>2006</c:v>
                </c:pt>
                <c:pt idx="5">
                  <c:v>2009</c:v>
                </c:pt>
              </c:numCache>
            </c:numRef>
          </c:cat>
          <c:val>
            <c:numRef>
              <c:f>Sheet1!$B$2:$G$2</c:f>
              <c:numCache>
                <c:formatCode>General</c:formatCode>
                <c:ptCount val="6"/>
                <c:pt idx="0">
                  <c:v>43</c:v>
                </c:pt>
                <c:pt idx="1">
                  <c:v>2566</c:v>
                </c:pt>
                <c:pt idx="2">
                  <c:v>13556</c:v>
                </c:pt>
                <c:pt idx="3">
                  <c:v>18462</c:v>
                </c:pt>
                <c:pt idx="4">
                  <c:v>28000</c:v>
                </c:pt>
                <c:pt idx="5">
                  <c:v>48829</c:v>
                </c:pt>
              </c:numCache>
            </c:numRef>
          </c:val>
          <c:extLst>
            <c:ext xmlns:c16="http://schemas.microsoft.com/office/drawing/2014/chart" uri="{C3380CC4-5D6E-409C-BE32-E72D297353CC}">
              <c16:uniqueId val="{00000000-8755-4D63-A0A6-54030582CFDD}"/>
            </c:ext>
          </c:extLst>
        </c:ser>
        <c:dLbls>
          <c:showLegendKey val="0"/>
          <c:showVal val="0"/>
          <c:showCatName val="0"/>
          <c:showSerName val="0"/>
          <c:showPercent val="0"/>
          <c:showBubbleSize val="0"/>
        </c:dLbls>
        <c:gapWidth val="150"/>
        <c:gapDepth val="0"/>
        <c:shape val="box"/>
        <c:axId val="1537283599"/>
        <c:axId val="1"/>
        <c:axId val="0"/>
      </c:bar3DChart>
      <c:catAx>
        <c:axId val="1537283599"/>
        <c:scaling>
          <c:orientation val="minMax"/>
        </c:scaling>
        <c:delete val="0"/>
        <c:axPos val="b"/>
        <c:numFmt formatCode="General" sourceLinked="1"/>
        <c:majorTickMark val="in"/>
        <c:minorTickMark val="none"/>
        <c:tickLblPos val="low"/>
        <c:spPr>
          <a:ln w="3556">
            <a:solidFill>
              <a:schemeClr val="tx1"/>
            </a:solidFill>
            <a:prstDash val="solid"/>
          </a:ln>
        </c:spPr>
        <c:txPr>
          <a:bodyPr rot="0" vert="horz"/>
          <a:lstStyle/>
          <a:p>
            <a:pPr>
              <a:defRPr sz="2016" b="1" i="0" u="none" strike="noStrike" baseline="0">
                <a:solidFill>
                  <a:schemeClr val="tx1"/>
                </a:solidFill>
                <a:latin typeface="宋体"/>
                <a:ea typeface="宋体"/>
                <a:cs typeface="宋体"/>
              </a:defRPr>
            </a:pPr>
            <a:endParaRPr lang="zh-CN"/>
          </a:p>
        </c:txPr>
        <c:crossAx val="1"/>
        <c:crosses val="autoZero"/>
        <c:auto val="1"/>
        <c:lblAlgn val="ctr"/>
        <c:lblOffset val="100"/>
        <c:tickLblSkip val="1"/>
        <c:tickMarkSkip val="1"/>
        <c:noMultiLvlLbl val="0"/>
      </c:catAx>
      <c:valAx>
        <c:axId val="1"/>
        <c:scaling>
          <c:orientation val="minMax"/>
        </c:scaling>
        <c:delete val="0"/>
        <c:axPos val="l"/>
        <c:majorGridlines>
          <c:spPr>
            <a:ln w="3556">
              <a:solidFill>
                <a:schemeClr val="tx1"/>
              </a:solidFill>
              <a:prstDash val="solid"/>
            </a:ln>
          </c:spPr>
        </c:majorGridlines>
        <c:numFmt formatCode="General" sourceLinked="1"/>
        <c:majorTickMark val="in"/>
        <c:minorTickMark val="none"/>
        <c:tickLblPos val="nextTo"/>
        <c:spPr>
          <a:ln w="3556">
            <a:solidFill>
              <a:schemeClr val="tx1"/>
            </a:solidFill>
            <a:prstDash val="solid"/>
          </a:ln>
        </c:spPr>
        <c:txPr>
          <a:bodyPr rot="0" vert="horz"/>
          <a:lstStyle/>
          <a:p>
            <a:pPr>
              <a:defRPr sz="2016" b="1" i="0" u="none" strike="noStrike" baseline="0">
                <a:solidFill>
                  <a:schemeClr val="tx1"/>
                </a:solidFill>
                <a:latin typeface="宋体"/>
                <a:ea typeface="宋体"/>
                <a:cs typeface="宋体"/>
              </a:defRPr>
            </a:pPr>
            <a:endParaRPr lang="zh-CN"/>
          </a:p>
        </c:txPr>
        <c:crossAx val="1537283599"/>
        <c:crosses val="autoZero"/>
        <c:crossBetween val="between"/>
      </c:valAx>
      <c:spPr>
        <a:noFill/>
        <a:ln w="28449">
          <a:noFill/>
        </a:ln>
      </c:spPr>
    </c:plotArea>
    <c:legend>
      <c:legendPos val="r"/>
      <c:layout>
        <c:manualLayout>
          <c:xMode val="edge"/>
          <c:yMode val="edge"/>
          <c:x val="0.3396825396825397"/>
          <c:y val="0.10551558752997602"/>
          <c:w val="0.26190476190476192"/>
          <c:h val="5.2757793764988008E-2"/>
        </c:manualLayout>
      </c:layout>
      <c:overlay val="0"/>
      <c:spPr>
        <a:noFill/>
        <a:ln w="3556">
          <a:solidFill>
            <a:schemeClr val="tx1"/>
          </a:solidFill>
          <a:prstDash val="solid"/>
        </a:ln>
      </c:spPr>
      <c:txPr>
        <a:bodyPr/>
        <a:lstStyle/>
        <a:p>
          <a:pPr>
            <a:defRPr sz="1232" b="1" i="0" u="none" strike="noStrike" baseline="0">
              <a:solidFill>
                <a:schemeClr val="tx1"/>
              </a:solidFill>
              <a:latin typeface="宋体"/>
              <a:ea typeface="宋体"/>
              <a:cs typeface="宋体"/>
            </a:defRPr>
          </a:pPr>
          <a:endParaRPr lang="zh-CN"/>
        </a:p>
      </c:txPr>
    </c:legend>
    <c:plotVisOnly val="1"/>
    <c:dispBlanksAs val="gap"/>
    <c:showDLblsOverMax val="0"/>
  </c:chart>
  <c:spPr>
    <a:noFill/>
    <a:ln>
      <a:noFill/>
    </a:ln>
  </c:spPr>
  <c:txPr>
    <a:bodyPr/>
    <a:lstStyle/>
    <a:p>
      <a:pPr>
        <a:defRPr sz="2016" b="1" i="0" u="none" strike="noStrike" baseline="0">
          <a:solidFill>
            <a:schemeClr val="tx1"/>
          </a:solidFill>
          <a:latin typeface="宋体"/>
          <a:ea typeface="宋体"/>
          <a:cs typeface="宋体"/>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5ACD2CC-875D-4279-9EA2-298F3586374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3075" name="Rectangle 3">
            <a:extLst>
              <a:ext uri="{FF2B5EF4-FFF2-40B4-BE49-F238E27FC236}">
                <a16:creationId xmlns:a16="http://schemas.microsoft.com/office/drawing/2014/main" id="{5DCC7491-05FF-48CB-8CE5-E4B4CD11684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76804" name="Rectangle 4">
            <a:extLst>
              <a:ext uri="{FF2B5EF4-FFF2-40B4-BE49-F238E27FC236}">
                <a16:creationId xmlns:a16="http://schemas.microsoft.com/office/drawing/2014/main" id="{B965020C-9FBB-4E50-8FD9-139CE51BA5C0}"/>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F1145C59-1C1D-47AD-BD89-06DC25EB8B1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a:extLst>
              <a:ext uri="{FF2B5EF4-FFF2-40B4-BE49-F238E27FC236}">
                <a16:creationId xmlns:a16="http://schemas.microsoft.com/office/drawing/2014/main" id="{9F7A9E73-1DDF-4F2A-8D33-1A6A75D37CA4}"/>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3079" name="Rectangle 7">
            <a:extLst>
              <a:ext uri="{FF2B5EF4-FFF2-40B4-BE49-F238E27FC236}">
                <a16:creationId xmlns:a16="http://schemas.microsoft.com/office/drawing/2014/main" id="{2BF76E1E-D586-4BC2-9F10-2559730CC81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ED7D71E-3837-4990-B780-4B116F29F1B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5F16A59A-2B5F-4944-A929-4FA5CA51CA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FDC005-3A9F-4284-9076-F9F681C55BE8}" type="slidenum">
              <a:rPr lang="en-US" altLang="zh-CN"/>
              <a:pPr eaLnBrk="1" hangingPunct="1"/>
              <a:t>1</a:t>
            </a:fld>
            <a:endParaRPr lang="en-US" altLang="zh-CN"/>
          </a:p>
        </p:txBody>
      </p:sp>
      <p:sp>
        <p:nvSpPr>
          <p:cNvPr id="77827" name="Rectangle 2">
            <a:extLst>
              <a:ext uri="{FF2B5EF4-FFF2-40B4-BE49-F238E27FC236}">
                <a16:creationId xmlns:a16="http://schemas.microsoft.com/office/drawing/2014/main" id="{3061960F-4277-4583-A3A9-8EADB5A69F0A}"/>
              </a:ext>
            </a:extLst>
          </p:cNvPr>
          <p:cNvSpPr>
            <a:spLocks noRot="1" noChangeArrowheads="1" noTextEdit="1"/>
          </p:cNvSpPr>
          <p:nvPr>
            <p:ph type="sldImg"/>
          </p:nvPr>
        </p:nvSpPr>
        <p:spPr>
          <a:ln/>
        </p:spPr>
      </p:sp>
      <p:sp>
        <p:nvSpPr>
          <p:cNvPr id="77828" name="Rectangle 3">
            <a:extLst>
              <a:ext uri="{FF2B5EF4-FFF2-40B4-BE49-F238E27FC236}">
                <a16:creationId xmlns:a16="http://schemas.microsoft.com/office/drawing/2014/main" id="{ECF2ACC0-3FC8-4436-8E22-D01AB64575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84A4CCF-F099-46B5-8A57-462D4F9CCE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A1B9D1-5B13-4382-94D3-4080C41DAB66}" type="slidenum">
              <a:rPr lang="en-US" altLang="zh-CN"/>
              <a:pPr eaLnBrk="1" hangingPunct="1"/>
              <a:t>15</a:t>
            </a:fld>
            <a:endParaRPr lang="en-US" altLang="zh-CN"/>
          </a:p>
        </p:txBody>
      </p:sp>
      <p:sp>
        <p:nvSpPr>
          <p:cNvPr id="87043" name="Rectangle 2">
            <a:extLst>
              <a:ext uri="{FF2B5EF4-FFF2-40B4-BE49-F238E27FC236}">
                <a16:creationId xmlns:a16="http://schemas.microsoft.com/office/drawing/2014/main" id="{84376B4B-1F04-4051-9E23-DB527362323E}"/>
              </a:ext>
            </a:extLst>
          </p:cNvPr>
          <p:cNvSpPr>
            <a:spLocks noRot="1" noChangeArrowheads="1" noTextEdit="1"/>
          </p:cNvSpPr>
          <p:nvPr>
            <p:ph type="sldImg"/>
          </p:nvPr>
        </p:nvSpPr>
        <p:spPr>
          <a:ln/>
        </p:spPr>
      </p:sp>
      <p:sp>
        <p:nvSpPr>
          <p:cNvPr id="87044" name="Rectangle 3">
            <a:extLst>
              <a:ext uri="{FF2B5EF4-FFF2-40B4-BE49-F238E27FC236}">
                <a16:creationId xmlns:a16="http://schemas.microsoft.com/office/drawing/2014/main" id="{63BCE862-CD6C-41E9-A713-890DACF250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16F9C168-1C93-42E1-9016-136782426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67EE5D8-EF36-4CA8-9BFB-0C8E8A3AEC93}" type="slidenum">
              <a:rPr lang="en-US" altLang="zh-CN"/>
              <a:pPr eaLnBrk="1" hangingPunct="1"/>
              <a:t>17</a:t>
            </a:fld>
            <a:endParaRPr lang="en-US" altLang="zh-CN"/>
          </a:p>
        </p:txBody>
      </p:sp>
      <p:sp>
        <p:nvSpPr>
          <p:cNvPr id="88067" name="Rectangle 2">
            <a:extLst>
              <a:ext uri="{FF2B5EF4-FFF2-40B4-BE49-F238E27FC236}">
                <a16:creationId xmlns:a16="http://schemas.microsoft.com/office/drawing/2014/main" id="{B50F8AE5-6ECB-46C2-A3E5-8DCAB5EA8FA1}"/>
              </a:ext>
            </a:extLst>
          </p:cNvPr>
          <p:cNvSpPr>
            <a:spLocks noRot="1" noChangeArrowheads="1" noTextEdit="1"/>
          </p:cNvSpPr>
          <p:nvPr>
            <p:ph type="sldImg"/>
          </p:nvPr>
        </p:nvSpPr>
        <p:spPr>
          <a:ln/>
        </p:spPr>
      </p:sp>
      <p:sp>
        <p:nvSpPr>
          <p:cNvPr id="88068" name="Rectangle 3">
            <a:extLst>
              <a:ext uri="{FF2B5EF4-FFF2-40B4-BE49-F238E27FC236}">
                <a16:creationId xmlns:a16="http://schemas.microsoft.com/office/drawing/2014/main" id="{B6CDF857-35D5-4746-A8C0-09BDFDB8B2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9D1DF8E6-4967-482B-B273-B5452292D4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DFF60E4-9287-428C-8ECF-20A75AFDB3E1}" type="slidenum">
              <a:rPr lang="en-US" altLang="zh-CN"/>
              <a:pPr eaLnBrk="1" hangingPunct="1"/>
              <a:t>18</a:t>
            </a:fld>
            <a:endParaRPr lang="en-US" altLang="zh-CN"/>
          </a:p>
        </p:txBody>
      </p:sp>
      <p:sp>
        <p:nvSpPr>
          <p:cNvPr id="89091" name="Rectangle 2">
            <a:extLst>
              <a:ext uri="{FF2B5EF4-FFF2-40B4-BE49-F238E27FC236}">
                <a16:creationId xmlns:a16="http://schemas.microsoft.com/office/drawing/2014/main" id="{F6B4AA19-DAF6-4048-9557-3958DEBF982F}"/>
              </a:ext>
            </a:extLst>
          </p:cNvPr>
          <p:cNvSpPr>
            <a:spLocks noRot="1" noChangeArrowheads="1" noTextEdit="1"/>
          </p:cNvSpPr>
          <p:nvPr>
            <p:ph type="sldImg"/>
          </p:nvPr>
        </p:nvSpPr>
        <p:spPr>
          <a:ln/>
        </p:spPr>
      </p:sp>
      <p:sp>
        <p:nvSpPr>
          <p:cNvPr id="89092" name="Rectangle 3">
            <a:extLst>
              <a:ext uri="{FF2B5EF4-FFF2-40B4-BE49-F238E27FC236}">
                <a16:creationId xmlns:a16="http://schemas.microsoft.com/office/drawing/2014/main" id="{F80A7A54-112D-4BDB-9F83-469DC9234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D2093A3B-7BEB-4FDF-9B81-D623117F6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B5AD1AA-EAA0-4730-B668-9803F8C92A2A}" type="slidenum">
              <a:rPr lang="en-US" altLang="zh-CN"/>
              <a:pPr eaLnBrk="1" hangingPunct="1"/>
              <a:t>19</a:t>
            </a:fld>
            <a:endParaRPr lang="en-US" altLang="zh-CN"/>
          </a:p>
        </p:txBody>
      </p:sp>
      <p:sp>
        <p:nvSpPr>
          <p:cNvPr id="90115" name="Rectangle 2">
            <a:extLst>
              <a:ext uri="{FF2B5EF4-FFF2-40B4-BE49-F238E27FC236}">
                <a16:creationId xmlns:a16="http://schemas.microsoft.com/office/drawing/2014/main" id="{6DEB670A-5176-49C4-90A8-DF6D5D31EDD8}"/>
              </a:ext>
            </a:extLst>
          </p:cNvPr>
          <p:cNvSpPr>
            <a:spLocks noRot="1" noChangeArrowheads="1" noTextEdit="1"/>
          </p:cNvSpPr>
          <p:nvPr>
            <p:ph type="sldImg"/>
          </p:nvPr>
        </p:nvSpPr>
        <p:spPr>
          <a:ln/>
        </p:spPr>
      </p:sp>
      <p:sp>
        <p:nvSpPr>
          <p:cNvPr id="90116" name="Rectangle 3">
            <a:extLst>
              <a:ext uri="{FF2B5EF4-FFF2-40B4-BE49-F238E27FC236}">
                <a16:creationId xmlns:a16="http://schemas.microsoft.com/office/drawing/2014/main" id="{3308857B-E7CA-41A3-BD74-6225403FF2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762D7A4A-3809-4F3A-8DC0-DD65D87DE6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4A0475-FA0B-40CC-9143-C647F25A9192}" type="slidenum">
              <a:rPr lang="en-US" altLang="zh-CN"/>
              <a:pPr eaLnBrk="1" hangingPunct="1"/>
              <a:t>20</a:t>
            </a:fld>
            <a:endParaRPr lang="en-US" altLang="zh-CN"/>
          </a:p>
        </p:txBody>
      </p:sp>
      <p:sp>
        <p:nvSpPr>
          <p:cNvPr id="91139" name="Rectangle 2">
            <a:extLst>
              <a:ext uri="{FF2B5EF4-FFF2-40B4-BE49-F238E27FC236}">
                <a16:creationId xmlns:a16="http://schemas.microsoft.com/office/drawing/2014/main" id="{C833A23C-65A6-4F69-9F65-887965A059FA}"/>
              </a:ext>
            </a:extLst>
          </p:cNvPr>
          <p:cNvSpPr>
            <a:spLocks noRot="1" noChangeArrowheads="1" noTextEdit="1"/>
          </p:cNvSpPr>
          <p:nvPr>
            <p:ph type="sldImg"/>
          </p:nvPr>
        </p:nvSpPr>
        <p:spPr>
          <a:ln/>
        </p:spPr>
      </p:sp>
      <p:sp>
        <p:nvSpPr>
          <p:cNvPr id="91140" name="Rectangle 3">
            <a:extLst>
              <a:ext uri="{FF2B5EF4-FFF2-40B4-BE49-F238E27FC236}">
                <a16:creationId xmlns:a16="http://schemas.microsoft.com/office/drawing/2014/main" id="{BAFEF402-04A6-4C4A-ADAC-939E46D6E8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4E27BD88-BEED-406B-89DE-E16739C96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A103E7-78FD-4351-B2D1-1E3B3F7B8F2D}" type="slidenum">
              <a:rPr lang="en-US" altLang="zh-CN"/>
              <a:pPr eaLnBrk="1" hangingPunct="1"/>
              <a:t>21</a:t>
            </a:fld>
            <a:endParaRPr lang="en-US" altLang="zh-CN"/>
          </a:p>
        </p:txBody>
      </p:sp>
      <p:sp>
        <p:nvSpPr>
          <p:cNvPr id="92163" name="Rectangle 2">
            <a:extLst>
              <a:ext uri="{FF2B5EF4-FFF2-40B4-BE49-F238E27FC236}">
                <a16:creationId xmlns:a16="http://schemas.microsoft.com/office/drawing/2014/main" id="{8C0E8611-1800-4D87-A9A7-9FE155C24D34}"/>
              </a:ext>
            </a:extLst>
          </p:cNvPr>
          <p:cNvSpPr>
            <a:spLocks noRot="1" noChangeArrowheads="1" noTextEdit="1"/>
          </p:cNvSpPr>
          <p:nvPr>
            <p:ph type="sldImg"/>
          </p:nvPr>
        </p:nvSpPr>
        <p:spPr>
          <a:ln/>
        </p:spPr>
      </p:sp>
      <p:sp>
        <p:nvSpPr>
          <p:cNvPr id="92164" name="Rectangle 3">
            <a:extLst>
              <a:ext uri="{FF2B5EF4-FFF2-40B4-BE49-F238E27FC236}">
                <a16:creationId xmlns:a16="http://schemas.microsoft.com/office/drawing/2014/main" id="{6534FEAD-D54E-4BB7-8F48-F24CB7DC1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C70FFD45-D8BC-4960-9C61-4CDAD2EAD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80AA938-EDBA-482F-B5EB-82A512610794}" type="slidenum">
              <a:rPr lang="en-US" altLang="zh-CN"/>
              <a:pPr eaLnBrk="1" hangingPunct="1"/>
              <a:t>22</a:t>
            </a:fld>
            <a:endParaRPr lang="en-US" altLang="zh-CN"/>
          </a:p>
        </p:txBody>
      </p:sp>
      <p:sp>
        <p:nvSpPr>
          <p:cNvPr id="93187" name="Rectangle 2">
            <a:extLst>
              <a:ext uri="{FF2B5EF4-FFF2-40B4-BE49-F238E27FC236}">
                <a16:creationId xmlns:a16="http://schemas.microsoft.com/office/drawing/2014/main" id="{16C0A098-55AA-49DD-843E-ACFC89652A1B}"/>
              </a:ext>
            </a:extLst>
          </p:cNvPr>
          <p:cNvSpPr>
            <a:spLocks noRot="1" noChangeArrowheads="1" noTextEdit="1"/>
          </p:cNvSpPr>
          <p:nvPr>
            <p:ph type="sldImg"/>
          </p:nvPr>
        </p:nvSpPr>
        <p:spPr>
          <a:ln/>
        </p:spPr>
      </p:sp>
      <p:sp>
        <p:nvSpPr>
          <p:cNvPr id="93188" name="Rectangle 3">
            <a:extLst>
              <a:ext uri="{FF2B5EF4-FFF2-40B4-BE49-F238E27FC236}">
                <a16:creationId xmlns:a16="http://schemas.microsoft.com/office/drawing/2014/main" id="{C4B8654C-090A-4FBE-B53D-3D9446F9FB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045E104-C47B-4EE7-80E1-8BCACCD7F2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A016E74-7CCA-4DA7-83B1-78D26C1356BC}" type="slidenum">
              <a:rPr lang="en-US" altLang="zh-CN"/>
              <a:pPr eaLnBrk="1" hangingPunct="1"/>
              <a:t>23</a:t>
            </a:fld>
            <a:endParaRPr lang="en-US" altLang="zh-CN"/>
          </a:p>
        </p:txBody>
      </p:sp>
      <p:sp>
        <p:nvSpPr>
          <p:cNvPr id="94211" name="Rectangle 2">
            <a:extLst>
              <a:ext uri="{FF2B5EF4-FFF2-40B4-BE49-F238E27FC236}">
                <a16:creationId xmlns:a16="http://schemas.microsoft.com/office/drawing/2014/main" id="{0D1B2001-8907-4B75-A0B1-4BC620FF9A5C}"/>
              </a:ext>
            </a:extLst>
          </p:cNvPr>
          <p:cNvSpPr>
            <a:spLocks noRot="1" noChangeArrowheads="1" noTextEdit="1"/>
          </p:cNvSpPr>
          <p:nvPr>
            <p:ph type="sldImg"/>
          </p:nvPr>
        </p:nvSpPr>
        <p:spPr>
          <a:ln/>
        </p:spPr>
      </p:sp>
      <p:sp>
        <p:nvSpPr>
          <p:cNvPr id="94212" name="Rectangle 3">
            <a:extLst>
              <a:ext uri="{FF2B5EF4-FFF2-40B4-BE49-F238E27FC236}">
                <a16:creationId xmlns:a16="http://schemas.microsoft.com/office/drawing/2014/main" id="{36B93F72-4073-4C92-9D1C-7007D0B164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94698C0-EB33-403E-992E-A412743EB0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D2BA868-DCC6-48CA-A253-FF98E7465966}" type="slidenum">
              <a:rPr lang="en-US" altLang="zh-CN"/>
              <a:pPr eaLnBrk="1" hangingPunct="1"/>
              <a:t>24</a:t>
            </a:fld>
            <a:endParaRPr lang="en-US" altLang="zh-CN"/>
          </a:p>
        </p:txBody>
      </p:sp>
      <p:sp>
        <p:nvSpPr>
          <p:cNvPr id="95235" name="Rectangle 2">
            <a:extLst>
              <a:ext uri="{FF2B5EF4-FFF2-40B4-BE49-F238E27FC236}">
                <a16:creationId xmlns:a16="http://schemas.microsoft.com/office/drawing/2014/main" id="{84C07899-C929-4217-B693-794F3542E22C}"/>
              </a:ext>
            </a:extLst>
          </p:cNvPr>
          <p:cNvSpPr>
            <a:spLocks noRot="1" noChangeArrowheads="1" noTextEdit="1"/>
          </p:cNvSpPr>
          <p:nvPr>
            <p:ph type="sldImg"/>
          </p:nvPr>
        </p:nvSpPr>
        <p:spPr>
          <a:ln/>
        </p:spPr>
      </p:sp>
      <p:sp>
        <p:nvSpPr>
          <p:cNvPr id="95236" name="Rectangle 3">
            <a:extLst>
              <a:ext uri="{FF2B5EF4-FFF2-40B4-BE49-F238E27FC236}">
                <a16:creationId xmlns:a16="http://schemas.microsoft.com/office/drawing/2014/main" id="{7D5D2170-069D-4405-8BAD-B3FA5798B1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DC4EA6D-58EB-4F05-9E2F-2D3367F8A9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387A0C-3A03-498C-9960-2C8A18291F90}" type="slidenum">
              <a:rPr lang="en-US" altLang="zh-CN"/>
              <a:pPr eaLnBrk="1" hangingPunct="1"/>
              <a:t>25</a:t>
            </a:fld>
            <a:endParaRPr lang="en-US" altLang="zh-CN"/>
          </a:p>
        </p:txBody>
      </p:sp>
      <p:sp>
        <p:nvSpPr>
          <p:cNvPr id="96259" name="Rectangle 2">
            <a:extLst>
              <a:ext uri="{FF2B5EF4-FFF2-40B4-BE49-F238E27FC236}">
                <a16:creationId xmlns:a16="http://schemas.microsoft.com/office/drawing/2014/main" id="{7667A5EE-90DC-4DFB-A4AA-1E640E9457E5}"/>
              </a:ext>
            </a:extLst>
          </p:cNvPr>
          <p:cNvSpPr>
            <a:spLocks noRot="1" noChangeArrowheads="1" noTextEdit="1"/>
          </p:cNvSpPr>
          <p:nvPr>
            <p:ph type="sldImg"/>
          </p:nvPr>
        </p:nvSpPr>
        <p:spPr>
          <a:ln/>
        </p:spPr>
      </p:sp>
      <p:sp>
        <p:nvSpPr>
          <p:cNvPr id="96260" name="Rectangle 3">
            <a:extLst>
              <a:ext uri="{FF2B5EF4-FFF2-40B4-BE49-F238E27FC236}">
                <a16:creationId xmlns:a16="http://schemas.microsoft.com/office/drawing/2014/main" id="{AFC238CE-4CA8-4834-8DF4-B3942A938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3FBE397-701E-41D6-BF0D-B45D1603C4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9ED93D-B2ED-4AC7-817E-4BA3DA3ADD56}" type="slidenum">
              <a:rPr lang="en-US" altLang="zh-CN"/>
              <a:pPr eaLnBrk="1" hangingPunct="1"/>
              <a:t>3</a:t>
            </a:fld>
            <a:endParaRPr lang="en-US" altLang="zh-CN"/>
          </a:p>
        </p:txBody>
      </p:sp>
      <p:sp>
        <p:nvSpPr>
          <p:cNvPr id="78851" name="Rectangle 2">
            <a:extLst>
              <a:ext uri="{FF2B5EF4-FFF2-40B4-BE49-F238E27FC236}">
                <a16:creationId xmlns:a16="http://schemas.microsoft.com/office/drawing/2014/main" id="{C30551BA-C224-4FEB-9C05-BB19603692DB}"/>
              </a:ext>
            </a:extLst>
          </p:cNvPr>
          <p:cNvSpPr>
            <a:spLocks noRot="1" noChangeArrowheads="1" noTextEdit="1"/>
          </p:cNvSpPr>
          <p:nvPr>
            <p:ph type="sldImg"/>
          </p:nvPr>
        </p:nvSpPr>
        <p:spPr>
          <a:ln/>
        </p:spPr>
      </p:sp>
      <p:sp>
        <p:nvSpPr>
          <p:cNvPr id="78852" name="Rectangle 3">
            <a:extLst>
              <a:ext uri="{FF2B5EF4-FFF2-40B4-BE49-F238E27FC236}">
                <a16:creationId xmlns:a16="http://schemas.microsoft.com/office/drawing/2014/main" id="{9F85B631-27E9-4215-9C3E-2BCC5CB15C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C7CC8FE4-7ED1-4822-98DF-380C24D17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ABFBF0-F5E4-4CE5-AEC9-3AD33AD62E41}" type="slidenum">
              <a:rPr lang="en-US" altLang="zh-CN"/>
              <a:pPr eaLnBrk="1" hangingPunct="1"/>
              <a:t>26</a:t>
            </a:fld>
            <a:endParaRPr lang="en-US" altLang="zh-CN"/>
          </a:p>
        </p:txBody>
      </p:sp>
      <p:sp>
        <p:nvSpPr>
          <p:cNvPr id="97283" name="Rectangle 2">
            <a:extLst>
              <a:ext uri="{FF2B5EF4-FFF2-40B4-BE49-F238E27FC236}">
                <a16:creationId xmlns:a16="http://schemas.microsoft.com/office/drawing/2014/main" id="{14A6A77C-31B6-46AE-AD47-1229F13F524E}"/>
              </a:ext>
            </a:extLst>
          </p:cNvPr>
          <p:cNvSpPr>
            <a:spLocks noRot="1" noChangeArrowheads="1" noTextEdit="1"/>
          </p:cNvSpPr>
          <p:nvPr>
            <p:ph type="sldImg"/>
          </p:nvPr>
        </p:nvSpPr>
        <p:spPr>
          <a:ln/>
        </p:spPr>
      </p:sp>
      <p:sp>
        <p:nvSpPr>
          <p:cNvPr id="97284" name="Rectangle 3">
            <a:extLst>
              <a:ext uri="{FF2B5EF4-FFF2-40B4-BE49-F238E27FC236}">
                <a16:creationId xmlns:a16="http://schemas.microsoft.com/office/drawing/2014/main" id="{835339DC-077D-4015-8308-F591CE053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9046BF11-ACEB-47DF-8643-870960096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AF3259-8026-4575-AB81-6193FEDB78F4}" type="slidenum">
              <a:rPr lang="en-US" altLang="zh-CN"/>
              <a:pPr eaLnBrk="1" hangingPunct="1"/>
              <a:t>27</a:t>
            </a:fld>
            <a:endParaRPr lang="en-US" altLang="zh-CN"/>
          </a:p>
        </p:txBody>
      </p:sp>
      <p:sp>
        <p:nvSpPr>
          <p:cNvPr id="98307" name="Rectangle 2">
            <a:extLst>
              <a:ext uri="{FF2B5EF4-FFF2-40B4-BE49-F238E27FC236}">
                <a16:creationId xmlns:a16="http://schemas.microsoft.com/office/drawing/2014/main" id="{E0052C7E-0E10-4C17-AF41-C999F66B9FFE}"/>
              </a:ext>
            </a:extLst>
          </p:cNvPr>
          <p:cNvSpPr>
            <a:spLocks noRot="1" noChangeArrowheads="1" noTextEdit="1"/>
          </p:cNvSpPr>
          <p:nvPr>
            <p:ph type="sldImg"/>
          </p:nvPr>
        </p:nvSpPr>
        <p:spPr>
          <a:ln/>
        </p:spPr>
      </p:sp>
      <p:sp>
        <p:nvSpPr>
          <p:cNvPr id="98308" name="Rectangle 3">
            <a:extLst>
              <a:ext uri="{FF2B5EF4-FFF2-40B4-BE49-F238E27FC236}">
                <a16:creationId xmlns:a16="http://schemas.microsoft.com/office/drawing/2014/main" id="{9094CBA0-E94F-448B-9DAD-B84AB46908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1F61E175-54B7-4730-962D-1D7CEEFBE2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2C140D-F4CA-4134-8484-558E8C07B71D}" type="slidenum">
              <a:rPr lang="en-US" altLang="zh-CN"/>
              <a:pPr eaLnBrk="1" hangingPunct="1"/>
              <a:t>28</a:t>
            </a:fld>
            <a:endParaRPr lang="en-US" altLang="zh-CN"/>
          </a:p>
        </p:txBody>
      </p:sp>
      <p:sp>
        <p:nvSpPr>
          <p:cNvPr id="99331" name="Rectangle 2">
            <a:extLst>
              <a:ext uri="{FF2B5EF4-FFF2-40B4-BE49-F238E27FC236}">
                <a16:creationId xmlns:a16="http://schemas.microsoft.com/office/drawing/2014/main" id="{0A88BA71-0E5C-4DCD-9BC2-145C8C2575A8}"/>
              </a:ext>
            </a:extLst>
          </p:cNvPr>
          <p:cNvSpPr>
            <a:spLocks noRot="1" noChangeArrowheads="1" noTextEdit="1"/>
          </p:cNvSpPr>
          <p:nvPr>
            <p:ph type="sldImg"/>
          </p:nvPr>
        </p:nvSpPr>
        <p:spPr>
          <a:ln/>
        </p:spPr>
      </p:sp>
      <p:sp>
        <p:nvSpPr>
          <p:cNvPr id="99332" name="Rectangle 3">
            <a:extLst>
              <a:ext uri="{FF2B5EF4-FFF2-40B4-BE49-F238E27FC236}">
                <a16:creationId xmlns:a16="http://schemas.microsoft.com/office/drawing/2014/main" id="{40987677-7AE0-437A-B6A2-629254F1CD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D5B26865-2B46-4F80-A7B1-CF824CD4BA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9E8FDE8-40CF-442E-9C6B-6FEDAF6BF936}" type="slidenum">
              <a:rPr lang="en-US" altLang="zh-CN"/>
              <a:pPr eaLnBrk="1" hangingPunct="1"/>
              <a:t>29</a:t>
            </a:fld>
            <a:endParaRPr lang="en-US" altLang="zh-CN"/>
          </a:p>
        </p:txBody>
      </p:sp>
      <p:sp>
        <p:nvSpPr>
          <p:cNvPr id="100355" name="Rectangle 2">
            <a:extLst>
              <a:ext uri="{FF2B5EF4-FFF2-40B4-BE49-F238E27FC236}">
                <a16:creationId xmlns:a16="http://schemas.microsoft.com/office/drawing/2014/main" id="{4C2C58D0-99BD-46FF-B308-4DA3EE270B3C}"/>
              </a:ext>
            </a:extLst>
          </p:cNvPr>
          <p:cNvSpPr>
            <a:spLocks noRot="1" noChangeArrowheads="1" noTextEdit="1"/>
          </p:cNvSpPr>
          <p:nvPr>
            <p:ph type="sldImg"/>
          </p:nvPr>
        </p:nvSpPr>
        <p:spPr>
          <a:ln/>
        </p:spPr>
      </p:sp>
      <p:sp>
        <p:nvSpPr>
          <p:cNvPr id="100356" name="Rectangle 3">
            <a:extLst>
              <a:ext uri="{FF2B5EF4-FFF2-40B4-BE49-F238E27FC236}">
                <a16:creationId xmlns:a16="http://schemas.microsoft.com/office/drawing/2014/main" id="{2EE23980-887B-4875-B7B8-5F6C950E2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7EC4FCB-15F3-4B35-8C24-348F8A2F92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25FCBC-FDBE-4B3E-813A-71E3AD042072}" type="slidenum">
              <a:rPr lang="en-US" altLang="zh-CN"/>
              <a:pPr eaLnBrk="1" hangingPunct="1"/>
              <a:t>30</a:t>
            </a:fld>
            <a:endParaRPr lang="en-US" altLang="zh-CN"/>
          </a:p>
        </p:txBody>
      </p:sp>
      <p:sp>
        <p:nvSpPr>
          <p:cNvPr id="101379" name="Rectangle 2">
            <a:extLst>
              <a:ext uri="{FF2B5EF4-FFF2-40B4-BE49-F238E27FC236}">
                <a16:creationId xmlns:a16="http://schemas.microsoft.com/office/drawing/2014/main" id="{0E55C6C6-865D-4A90-BB36-9108EC67B8D0}"/>
              </a:ext>
            </a:extLst>
          </p:cNvPr>
          <p:cNvSpPr>
            <a:spLocks noRot="1" noChangeArrowheads="1" noTextEdit="1"/>
          </p:cNvSpPr>
          <p:nvPr>
            <p:ph type="sldImg"/>
          </p:nvPr>
        </p:nvSpPr>
        <p:spPr>
          <a:ln/>
        </p:spPr>
      </p:sp>
      <p:sp>
        <p:nvSpPr>
          <p:cNvPr id="101380" name="Rectangle 3">
            <a:extLst>
              <a:ext uri="{FF2B5EF4-FFF2-40B4-BE49-F238E27FC236}">
                <a16:creationId xmlns:a16="http://schemas.microsoft.com/office/drawing/2014/main" id="{AB95972C-BA2C-4BF3-B18E-EABD8B2826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1FCB3B6D-9F26-417C-8983-FA9EF92146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3B9EC5-EE21-4E94-B727-873ECE6B11DD}" type="slidenum">
              <a:rPr lang="en-US" altLang="zh-CN"/>
              <a:pPr eaLnBrk="1" hangingPunct="1"/>
              <a:t>31</a:t>
            </a:fld>
            <a:endParaRPr lang="en-US" altLang="zh-CN"/>
          </a:p>
        </p:txBody>
      </p:sp>
      <p:sp>
        <p:nvSpPr>
          <p:cNvPr id="102403" name="Rectangle 2">
            <a:extLst>
              <a:ext uri="{FF2B5EF4-FFF2-40B4-BE49-F238E27FC236}">
                <a16:creationId xmlns:a16="http://schemas.microsoft.com/office/drawing/2014/main" id="{B5B5E554-A4F0-4B4D-9C52-058D79E11F94}"/>
              </a:ext>
            </a:extLst>
          </p:cNvPr>
          <p:cNvSpPr>
            <a:spLocks noRot="1" noChangeArrowheads="1" noTextEdit="1"/>
          </p:cNvSpPr>
          <p:nvPr>
            <p:ph type="sldImg"/>
          </p:nvPr>
        </p:nvSpPr>
        <p:spPr>
          <a:ln/>
        </p:spPr>
      </p:sp>
      <p:sp>
        <p:nvSpPr>
          <p:cNvPr id="102404" name="Rectangle 3">
            <a:extLst>
              <a:ext uri="{FF2B5EF4-FFF2-40B4-BE49-F238E27FC236}">
                <a16:creationId xmlns:a16="http://schemas.microsoft.com/office/drawing/2014/main" id="{F2B70290-A98B-4755-BA79-59F2B5500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17A5E43C-6041-4BB4-A0CB-FE6D089F42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0C72FD7-04E0-4B97-9233-07A7B3900F8D}" type="slidenum">
              <a:rPr lang="en-US" altLang="zh-CN"/>
              <a:pPr eaLnBrk="1" hangingPunct="1"/>
              <a:t>32</a:t>
            </a:fld>
            <a:endParaRPr lang="en-US" altLang="zh-CN"/>
          </a:p>
        </p:txBody>
      </p:sp>
      <p:sp>
        <p:nvSpPr>
          <p:cNvPr id="103427" name="Rectangle 2">
            <a:extLst>
              <a:ext uri="{FF2B5EF4-FFF2-40B4-BE49-F238E27FC236}">
                <a16:creationId xmlns:a16="http://schemas.microsoft.com/office/drawing/2014/main" id="{B65D3609-CCD0-4038-B3BF-4925E31EACDE}"/>
              </a:ext>
            </a:extLst>
          </p:cNvPr>
          <p:cNvSpPr>
            <a:spLocks noRot="1" noChangeArrowheads="1" noTextEdit="1"/>
          </p:cNvSpPr>
          <p:nvPr>
            <p:ph type="sldImg"/>
          </p:nvPr>
        </p:nvSpPr>
        <p:spPr>
          <a:ln/>
        </p:spPr>
      </p:sp>
      <p:sp>
        <p:nvSpPr>
          <p:cNvPr id="103428" name="Rectangle 3">
            <a:extLst>
              <a:ext uri="{FF2B5EF4-FFF2-40B4-BE49-F238E27FC236}">
                <a16:creationId xmlns:a16="http://schemas.microsoft.com/office/drawing/2014/main" id="{1D4A468D-B996-4FD2-847A-5105279C3B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41DC102B-687A-4CD1-BB6A-942FED2785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6E529D2-4B06-4A4F-9A48-EDC2C6DA08BB}" type="slidenum">
              <a:rPr lang="en-US" altLang="zh-CN"/>
              <a:pPr eaLnBrk="1" hangingPunct="1"/>
              <a:t>33</a:t>
            </a:fld>
            <a:endParaRPr lang="en-US" altLang="zh-CN"/>
          </a:p>
        </p:txBody>
      </p:sp>
      <p:sp>
        <p:nvSpPr>
          <p:cNvPr id="104451" name="Rectangle 2">
            <a:extLst>
              <a:ext uri="{FF2B5EF4-FFF2-40B4-BE49-F238E27FC236}">
                <a16:creationId xmlns:a16="http://schemas.microsoft.com/office/drawing/2014/main" id="{AD799E97-D495-4D4C-B0D7-E9884D4B2C8B}"/>
              </a:ext>
            </a:extLst>
          </p:cNvPr>
          <p:cNvSpPr>
            <a:spLocks noRot="1" noChangeArrowheads="1" noTextEdit="1"/>
          </p:cNvSpPr>
          <p:nvPr>
            <p:ph type="sldImg"/>
          </p:nvPr>
        </p:nvSpPr>
        <p:spPr>
          <a:ln/>
        </p:spPr>
      </p:sp>
      <p:sp>
        <p:nvSpPr>
          <p:cNvPr id="104452" name="Rectangle 3">
            <a:extLst>
              <a:ext uri="{FF2B5EF4-FFF2-40B4-BE49-F238E27FC236}">
                <a16:creationId xmlns:a16="http://schemas.microsoft.com/office/drawing/2014/main" id="{C2F60D94-EA9E-4934-9EF8-3C1D104688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6F7991E-1F0F-4FCE-8088-93F3595D8B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F957A74-4B8E-4478-BC44-43036D329279}" type="slidenum">
              <a:rPr lang="en-US" altLang="zh-CN"/>
              <a:pPr eaLnBrk="1" hangingPunct="1"/>
              <a:t>34</a:t>
            </a:fld>
            <a:endParaRPr lang="en-US" altLang="zh-CN"/>
          </a:p>
        </p:txBody>
      </p:sp>
      <p:sp>
        <p:nvSpPr>
          <p:cNvPr id="105475" name="Rectangle 2">
            <a:extLst>
              <a:ext uri="{FF2B5EF4-FFF2-40B4-BE49-F238E27FC236}">
                <a16:creationId xmlns:a16="http://schemas.microsoft.com/office/drawing/2014/main" id="{C4316125-C9D7-4B11-9A5A-699E3C98BC64}"/>
              </a:ext>
            </a:extLst>
          </p:cNvPr>
          <p:cNvSpPr>
            <a:spLocks noRot="1" noChangeArrowheads="1" noTextEdit="1"/>
          </p:cNvSpPr>
          <p:nvPr>
            <p:ph type="sldImg"/>
          </p:nvPr>
        </p:nvSpPr>
        <p:spPr>
          <a:ln/>
        </p:spPr>
      </p:sp>
      <p:sp>
        <p:nvSpPr>
          <p:cNvPr id="105476" name="Rectangle 3">
            <a:extLst>
              <a:ext uri="{FF2B5EF4-FFF2-40B4-BE49-F238E27FC236}">
                <a16:creationId xmlns:a16="http://schemas.microsoft.com/office/drawing/2014/main" id="{CAA08AA6-7CB4-4277-88C9-24FBB5D865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9EDC5D2B-7D84-426A-8B43-F148F3B3F0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36E71EE-0973-441F-865F-1C155C531AFD}" type="slidenum">
              <a:rPr lang="en-US" altLang="zh-CN"/>
              <a:pPr eaLnBrk="1" hangingPunct="1"/>
              <a:t>35</a:t>
            </a:fld>
            <a:endParaRPr lang="en-US" altLang="zh-CN"/>
          </a:p>
        </p:txBody>
      </p:sp>
      <p:sp>
        <p:nvSpPr>
          <p:cNvPr id="106499" name="Rectangle 2">
            <a:extLst>
              <a:ext uri="{FF2B5EF4-FFF2-40B4-BE49-F238E27FC236}">
                <a16:creationId xmlns:a16="http://schemas.microsoft.com/office/drawing/2014/main" id="{7BF9492D-1625-4ADC-8C75-B468CBAA00BB}"/>
              </a:ext>
            </a:extLst>
          </p:cNvPr>
          <p:cNvSpPr>
            <a:spLocks noRot="1" noChangeArrowheads="1" noTextEdit="1"/>
          </p:cNvSpPr>
          <p:nvPr>
            <p:ph type="sldImg"/>
          </p:nvPr>
        </p:nvSpPr>
        <p:spPr>
          <a:ln/>
        </p:spPr>
      </p:sp>
      <p:sp>
        <p:nvSpPr>
          <p:cNvPr id="106500" name="Rectangle 3">
            <a:extLst>
              <a:ext uri="{FF2B5EF4-FFF2-40B4-BE49-F238E27FC236}">
                <a16:creationId xmlns:a16="http://schemas.microsoft.com/office/drawing/2014/main" id="{D51373B3-8825-47D2-BE8D-69877F8BAF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467F6D64-992D-4558-A2F0-10F6620A37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9CCA43-E1EE-456A-8F28-9E038E15D7A9}" type="slidenum">
              <a:rPr lang="en-US" altLang="zh-CN"/>
              <a:pPr eaLnBrk="1" hangingPunct="1"/>
              <a:t>7</a:t>
            </a:fld>
            <a:endParaRPr lang="en-US" altLang="zh-CN"/>
          </a:p>
        </p:txBody>
      </p:sp>
      <p:sp>
        <p:nvSpPr>
          <p:cNvPr id="79875" name="Rectangle 2">
            <a:extLst>
              <a:ext uri="{FF2B5EF4-FFF2-40B4-BE49-F238E27FC236}">
                <a16:creationId xmlns:a16="http://schemas.microsoft.com/office/drawing/2014/main" id="{1E691FFF-9261-4DC3-9AB2-49FAC5E82A90}"/>
              </a:ext>
            </a:extLst>
          </p:cNvPr>
          <p:cNvSpPr>
            <a:spLocks noRot="1" noChangeArrowheads="1" noTextEdit="1"/>
          </p:cNvSpPr>
          <p:nvPr>
            <p:ph type="sldImg"/>
          </p:nvPr>
        </p:nvSpPr>
        <p:spPr>
          <a:ln/>
        </p:spPr>
      </p:sp>
      <p:sp>
        <p:nvSpPr>
          <p:cNvPr id="79876" name="Rectangle 3">
            <a:extLst>
              <a:ext uri="{FF2B5EF4-FFF2-40B4-BE49-F238E27FC236}">
                <a16:creationId xmlns:a16="http://schemas.microsoft.com/office/drawing/2014/main" id="{BEF94B14-F165-44CD-B212-DFF3DF294C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CD6C3872-DB32-45C4-8283-9E98648EB3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279D4E-B67A-4BEB-BAF9-CEEADE13D239}" type="slidenum">
              <a:rPr lang="en-US" altLang="zh-CN"/>
              <a:pPr eaLnBrk="1" hangingPunct="1"/>
              <a:t>36</a:t>
            </a:fld>
            <a:endParaRPr lang="en-US" altLang="zh-CN"/>
          </a:p>
        </p:txBody>
      </p:sp>
      <p:sp>
        <p:nvSpPr>
          <p:cNvPr id="107523" name="Rectangle 2">
            <a:extLst>
              <a:ext uri="{FF2B5EF4-FFF2-40B4-BE49-F238E27FC236}">
                <a16:creationId xmlns:a16="http://schemas.microsoft.com/office/drawing/2014/main" id="{D40C88BB-4DB3-45A9-B42D-A9BAD23E8BB9}"/>
              </a:ext>
            </a:extLst>
          </p:cNvPr>
          <p:cNvSpPr>
            <a:spLocks noRot="1" noChangeArrowheads="1" noTextEdit="1"/>
          </p:cNvSpPr>
          <p:nvPr>
            <p:ph type="sldImg"/>
          </p:nvPr>
        </p:nvSpPr>
        <p:spPr>
          <a:ln/>
        </p:spPr>
      </p:sp>
      <p:sp>
        <p:nvSpPr>
          <p:cNvPr id="107524" name="Rectangle 3">
            <a:extLst>
              <a:ext uri="{FF2B5EF4-FFF2-40B4-BE49-F238E27FC236}">
                <a16:creationId xmlns:a16="http://schemas.microsoft.com/office/drawing/2014/main" id="{DD6F77C3-2281-4457-83F1-78AC7644B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6E0D2ADB-88D8-4B96-A658-EED025AD9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16E217-92E9-4D58-9F7A-169EAD3B5A12}" type="slidenum">
              <a:rPr lang="en-US" altLang="zh-CN"/>
              <a:pPr eaLnBrk="1" hangingPunct="1"/>
              <a:t>37</a:t>
            </a:fld>
            <a:endParaRPr lang="en-US" altLang="zh-CN"/>
          </a:p>
        </p:txBody>
      </p:sp>
      <p:sp>
        <p:nvSpPr>
          <p:cNvPr id="108547" name="Rectangle 2">
            <a:extLst>
              <a:ext uri="{FF2B5EF4-FFF2-40B4-BE49-F238E27FC236}">
                <a16:creationId xmlns:a16="http://schemas.microsoft.com/office/drawing/2014/main" id="{63BC689D-0328-437B-99DC-607F23989917}"/>
              </a:ext>
            </a:extLst>
          </p:cNvPr>
          <p:cNvSpPr>
            <a:spLocks noRot="1" noChangeArrowheads="1" noTextEdit="1"/>
          </p:cNvSpPr>
          <p:nvPr>
            <p:ph type="sldImg"/>
          </p:nvPr>
        </p:nvSpPr>
        <p:spPr>
          <a:ln/>
        </p:spPr>
      </p:sp>
      <p:sp>
        <p:nvSpPr>
          <p:cNvPr id="108548" name="Rectangle 3">
            <a:extLst>
              <a:ext uri="{FF2B5EF4-FFF2-40B4-BE49-F238E27FC236}">
                <a16:creationId xmlns:a16="http://schemas.microsoft.com/office/drawing/2014/main" id="{5F9C35EC-92C2-41B1-812B-8B377C2CA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1B96720E-F1A9-4A4E-9E70-54E37442C1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B96829A-328B-4B90-9656-BE9BFB560D52}" type="slidenum">
              <a:rPr lang="en-US" altLang="zh-CN"/>
              <a:pPr eaLnBrk="1" hangingPunct="1"/>
              <a:t>38</a:t>
            </a:fld>
            <a:endParaRPr lang="en-US" altLang="zh-CN"/>
          </a:p>
        </p:txBody>
      </p:sp>
      <p:sp>
        <p:nvSpPr>
          <p:cNvPr id="109571" name="Rectangle 2">
            <a:extLst>
              <a:ext uri="{FF2B5EF4-FFF2-40B4-BE49-F238E27FC236}">
                <a16:creationId xmlns:a16="http://schemas.microsoft.com/office/drawing/2014/main" id="{3021C4BF-2C26-41A2-BB52-9CAEED6C9211}"/>
              </a:ext>
            </a:extLst>
          </p:cNvPr>
          <p:cNvSpPr>
            <a:spLocks noRot="1" noChangeArrowheads="1" noTextEdit="1"/>
          </p:cNvSpPr>
          <p:nvPr>
            <p:ph type="sldImg"/>
          </p:nvPr>
        </p:nvSpPr>
        <p:spPr>
          <a:ln/>
        </p:spPr>
      </p:sp>
      <p:sp>
        <p:nvSpPr>
          <p:cNvPr id="109572" name="Rectangle 3">
            <a:extLst>
              <a:ext uri="{FF2B5EF4-FFF2-40B4-BE49-F238E27FC236}">
                <a16:creationId xmlns:a16="http://schemas.microsoft.com/office/drawing/2014/main" id="{19FEDA42-C34F-4329-B67D-95C549980B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4479D0CB-F7EF-418C-AB00-C7FBCA99ED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D13E35-3B5C-46EA-B54B-DA6F9F49123A}" type="slidenum">
              <a:rPr lang="en-US" altLang="zh-CN"/>
              <a:pPr eaLnBrk="1" hangingPunct="1"/>
              <a:t>39</a:t>
            </a:fld>
            <a:endParaRPr lang="en-US" altLang="zh-CN"/>
          </a:p>
        </p:txBody>
      </p:sp>
      <p:sp>
        <p:nvSpPr>
          <p:cNvPr id="110595" name="Rectangle 2">
            <a:extLst>
              <a:ext uri="{FF2B5EF4-FFF2-40B4-BE49-F238E27FC236}">
                <a16:creationId xmlns:a16="http://schemas.microsoft.com/office/drawing/2014/main" id="{06020C51-E9FD-4D17-A3E5-887A085E1323}"/>
              </a:ext>
            </a:extLst>
          </p:cNvPr>
          <p:cNvSpPr>
            <a:spLocks noRot="1" noChangeArrowheads="1" noTextEdit="1"/>
          </p:cNvSpPr>
          <p:nvPr>
            <p:ph type="sldImg"/>
          </p:nvPr>
        </p:nvSpPr>
        <p:spPr>
          <a:ln/>
        </p:spPr>
      </p:sp>
      <p:sp>
        <p:nvSpPr>
          <p:cNvPr id="110596" name="Rectangle 3">
            <a:extLst>
              <a:ext uri="{FF2B5EF4-FFF2-40B4-BE49-F238E27FC236}">
                <a16:creationId xmlns:a16="http://schemas.microsoft.com/office/drawing/2014/main" id="{80E6E50C-3385-4737-8C09-E7A587D8F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91B68FAC-5662-4EA3-9957-B79E5108E3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5F80DA-191E-464E-A034-98B864A299D2}" type="slidenum">
              <a:rPr lang="en-US" altLang="zh-CN"/>
              <a:pPr eaLnBrk="1" hangingPunct="1"/>
              <a:t>40</a:t>
            </a:fld>
            <a:endParaRPr lang="en-US" altLang="zh-CN"/>
          </a:p>
        </p:txBody>
      </p:sp>
      <p:sp>
        <p:nvSpPr>
          <p:cNvPr id="111619" name="Rectangle 2">
            <a:extLst>
              <a:ext uri="{FF2B5EF4-FFF2-40B4-BE49-F238E27FC236}">
                <a16:creationId xmlns:a16="http://schemas.microsoft.com/office/drawing/2014/main" id="{DACBE346-B785-48CE-87BA-E25F971861C1}"/>
              </a:ext>
            </a:extLst>
          </p:cNvPr>
          <p:cNvSpPr>
            <a:spLocks noRot="1" noChangeArrowheads="1" noTextEdit="1"/>
          </p:cNvSpPr>
          <p:nvPr>
            <p:ph type="sldImg"/>
          </p:nvPr>
        </p:nvSpPr>
        <p:spPr>
          <a:ln/>
        </p:spPr>
      </p:sp>
      <p:sp>
        <p:nvSpPr>
          <p:cNvPr id="111620" name="Rectangle 3">
            <a:extLst>
              <a:ext uri="{FF2B5EF4-FFF2-40B4-BE49-F238E27FC236}">
                <a16:creationId xmlns:a16="http://schemas.microsoft.com/office/drawing/2014/main" id="{CD4059E8-CABF-4203-8480-62146FF90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49FB304A-814D-4F44-82D0-99ECA7B8BA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EE1882-579B-4A30-833B-8AE34E6F8C93}" type="slidenum">
              <a:rPr lang="en-US" altLang="zh-CN"/>
              <a:pPr eaLnBrk="1" hangingPunct="1"/>
              <a:t>41</a:t>
            </a:fld>
            <a:endParaRPr lang="en-US" altLang="zh-CN"/>
          </a:p>
        </p:txBody>
      </p:sp>
      <p:sp>
        <p:nvSpPr>
          <p:cNvPr id="112643" name="Rectangle 2">
            <a:extLst>
              <a:ext uri="{FF2B5EF4-FFF2-40B4-BE49-F238E27FC236}">
                <a16:creationId xmlns:a16="http://schemas.microsoft.com/office/drawing/2014/main" id="{66289E29-E1CB-4140-8D00-BFE97D94CDC6}"/>
              </a:ext>
            </a:extLst>
          </p:cNvPr>
          <p:cNvSpPr>
            <a:spLocks noRot="1" noChangeArrowheads="1" noTextEdit="1"/>
          </p:cNvSpPr>
          <p:nvPr>
            <p:ph type="sldImg"/>
          </p:nvPr>
        </p:nvSpPr>
        <p:spPr>
          <a:ln/>
        </p:spPr>
      </p:sp>
      <p:sp>
        <p:nvSpPr>
          <p:cNvPr id="112644" name="Rectangle 3">
            <a:extLst>
              <a:ext uri="{FF2B5EF4-FFF2-40B4-BE49-F238E27FC236}">
                <a16:creationId xmlns:a16="http://schemas.microsoft.com/office/drawing/2014/main" id="{40ED98F8-48DF-485F-B8B4-8234F29863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EC367792-148C-4D63-85C4-E14DC77760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4B786F-A902-4447-B78D-39E7EC57E5AA}" type="slidenum">
              <a:rPr lang="en-US" altLang="zh-CN"/>
              <a:pPr eaLnBrk="1" hangingPunct="1"/>
              <a:t>42</a:t>
            </a:fld>
            <a:endParaRPr lang="en-US" altLang="zh-CN"/>
          </a:p>
        </p:txBody>
      </p:sp>
      <p:sp>
        <p:nvSpPr>
          <p:cNvPr id="113667" name="Rectangle 2">
            <a:extLst>
              <a:ext uri="{FF2B5EF4-FFF2-40B4-BE49-F238E27FC236}">
                <a16:creationId xmlns:a16="http://schemas.microsoft.com/office/drawing/2014/main" id="{31E9C9FA-9139-4EED-AABA-A4466F711FD3}"/>
              </a:ext>
            </a:extLst>
          </p:cNvPr>
          <p:cNvSpPr>
            <a:spLocks noRot="1" noChangeArrowheads="1" noTextEdit="1"/>
          </p:cNvSpPr>
          <p:nvPr>
            <p:ph type="sldImg"/>
          </p:nvPr>
        </p:nvSpPr>
        <p:spPr>
          <a:ln/>
        </p:spPr>
      </p:sp>
      <p:sp>
        <p:nvSpPr>
          <p:cNvPr id="113668" name="Rectangle 3">
            <a:extLst>
              <a:ext uri="{FF2B5EF4-FFF2-40B4-BE49-F238E27FC236}">
                <a16:creationId xmlns:a16="http://schemas.microsoft.com/office/drawing/2014/main" id="{A7ABEE5D-4476-4AE6-9D43-4B9E2C8F5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46395ED2-68A1-4262-A15A-B679E8384F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3A55D-AB75-480C-8BDD-63A90AC27339}" type="slidenum">
              <a:rPr lang="en-US" altLang="zh-CN"/>
              <a:pPr eaLnBrk="1" hangingPunct="1"/>
              <a:t>43</a:t>
            </a:fld>
            <a:endParaRPr lang="en-US" altLang="zh-CN"/>
          </a:p>
        </p:txBody>
      </p:sp>
      <p:sp>
        <p:nvSpPr>
          <p:cNvPr id="114691" name="Rectangle 2">
            <a:extLst>
              <a:ext uri="{FF2B5EF4-FFF2-40B4-BE49-F238E27FC236}">
                <a16:creationId xmlns:a16="http://schemas.microsoft.com/office/drawing/2014/main" id="{5427165F-41AD-4125-9605-EFA2F3449B3B}"/>
              </a:ext>
            </a:extLst>
          </p:cNvPr>
          <p:cNvSpPr>
            <a:spLocks noRot="1" noChangeArrowheads="1" noTextEdit="1"/>
          </p:cNvSpPr>
          <p:nvPr>
            <p:ph type="sldImg"/>
          </p:nvPr>
        </p:nvSpPr>
        <p:spPr>
          <a:ln/>
        </p:spPr>
      </p:sp>
      <p:sp>
        <p:nvSpPr>
          <p:cNvPr id="114692" name="Rectangle 3">
            <a:extLst>
              <a:ext uri="{FF2B5EF4-FFF2-40B4-BE49-F238E27FC236}">
                <a16:creationId xmlns:a16="http://schemas.microsoft.com/office/drawing/2014/main" id="{B8605444-D666-4DDC-98C6-F39F6FBC5C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10A7DA76-0CCE-4B0E-94D1-A4F1C8E370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718BAE-3F70-4490-B126-06C23E5FDA5B}" type="slidenum">
              <a:rPr lang="en-US" altLang="zh-CN"/>
              <a:pPr eaLnBrk="1" hangingPunct="1"/>
              <a:t>44</a:t>
            </a:fld>
            <a:endParaRPr lang="en-US" altLang="zh-CN"/>
          </a:p>
        </p:txBody>
      </p:sp>
      <p:sp>
        <p:nvSpPr>
          <p:cNvPr id="115715" name="Rectangle 2">
            <a:extLst>
              <a:ext uri="{FF2B5EF4-FFF2-40B4-BE49-F238E27FC236}">
                <a16:creationId xmlns:a16="http://schemas.microsoft.com/office/drawing/2014/main" id="{5F50E22D-2D38-4BF1-9FAF-75388560EBB6}"/>
              </a:ext>
            </a:extLst>
          </p:cNvPr>
          <p:cNvSpPr>
            <a:spLocks noRot="1" noChangeArrowheads="1" noTextEdit="1"/>
          </p:cNvSpPr>
          <p:nvPr>
            <p:ph type="sldImg"/>
          </p:nvPr>
        </p:nvSpPr>
        <p:spPr>
          <a:ln/>
        </p:spPr>
      </p:sp>
      <p:sp>
        <p:nvSpPr>
          <p:cNvPr id="115716" name="Rectangle 3">
            <a:extLst>
              <a:ext uri="{FF2B5EF4-FFF2-40B4-BE49-F238E27FC236}">
                <a16:creationId xmlns:a16="http://schemas.microsoft.com/office/drawing/2014/main" id="{EF0113BA-2913-4A17-98E3-91AAC3B37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21628498-3293-42EF-B52D-A010851653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9C4916-82B6-4A9B-9E71-D4E4F05F7F50}" type="slidenum">
              <a:rPr lang="en-US" altLang="zh-CN"/>
              <a:pPr eaLnBrk="1" hangingPunct="1"/>
              <a:t>45</a:t>
            </a:fld>
            <a:endParaRPr lang="en-US" altLang="zh-CN"/>
          </a:p>
        </p:txBody>
      </p:sp>
      <p:sp>
        <p:nvSpPr>
          <p:cNvPr id="116739" name="Rectangle 2">
            <a:extLst>
              <a:ext uri="{FF2B5EF4-FFF2-40B4-BE49-F238E27FC236}">
                <a16:creationId xmlns:a16="http://schemas.microsoft.com/office/drawing/2014/main" id="{53B6B599-1707-4465-A252-A4077D8D5B46}"/>
              </a:ext>
            </a:extLst>
          </p:cNvPr>
          <p:cNvSpPr>
            <a:spLocks noRot="1" noChangeArrowheads="1" noTextEdit="1"/>
          </p:cNvSpPr>
          <p:nvPr>
            <p:ph type="sldImg"/>
          </p:nvPr>
        </p:nvSpPr>
        <p:spPr>
          <a:ln/>
        </p:spPr>
      </p:sp>
      <p:sp>
        <p:nvSpPr>
          <p:cNvPr id="116740" name="Rectangle 3">
            <a:extLst>
              <a:ext uri="{FF2B5EF4-FFF2-40B4-BE49-F238E27FC236}">
                <a16:creationId xmlns:a16="http://schemas.microsoft.com/office/drawing/2014/main" id="{79A3448E-D63C-4D72-B7A3-BE459AB2E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A76A355-899C-4011-A6D7-BAE6346026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AA4228-D055-4A68-80BB-BA15FF634916}" type="slidenum">
              <a:rPr lang="en-US" altLang="zh-CN"/>
              <a:pPr eaLnBrk="1" hangingPunct="1"/>
              <a:t>8</a:t>
            </a:fld>
            <a:endParaRPr lang="en-US" altLang="zh-CN"/>
          </a:p>
        </p:txBody>
      </p:sp>
      <p:sp>
        <p:nvSpPr>
          <p:cNvPr id="80899" name="Rectangle 2">
            <a:extLst>
              <a:ext uri="{FF2B5EF4-FFF2-40B4-BE49-F238E27FC236}">
                <a16:creationId xmlns:a16="http://schemas.microsoft.com/office/drawing/2014/main" id="{BD72BE72-5FB3-4683-8D43-A85795E5510B}"/>
              </a:ext>
            </a:extLst>
          </p:cNvPr>
          <p:cNvSpPr>
            <a:spLocks noRot="1" noChangeArrowheads="1" noTextEdit="1"/>
          </p:cNvSpPr>
          <p:nvPr>
            <p:ph type="sldImg"/>
          </p:nvPr>
        </p:nvSpPr>
        <p:spPr>
          <a:ln/>
        </p:spPr>
      </p:sp>
      <p:sp>
        <p:nvSpPr>
          <p:cNvPr id="80900" name="Rectangle 3">
            <a:extLst>
              <a:ext uri="{FF2B5EF4-FFF2-40B4-BE49-F238E27FC236}">
                <a16:creationId xmlns:a16="http://schemas.microsoft.com/office/drawing/2014/main" id="{07EAF7D4-AD16-4AAF-AB82-D39DB74A52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EEA4511C-D9D8-4898-A781-567EB5E879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ABB901-5F53-4F9D-AD59-BC93EBDA25FD}" type="slidenum">
              <a:rPr lang="en-US" altLang="zh-CN"/>
              <a:pPr eaLnBrk="1" hangingPunct="1"/>
              <a:t>46</a:t>
            </a:fld>
            <a:endParaRPr lang="en-US" altLang="zh-CN"/>
          </a:p>
        </p:txBody>
      </p:sp>
      <p:sp>
        <p:nvSpPr>
          <p:cNvPr id="117763" name="Rectangle 2">
            <a:extLst>
              <a:ext uri="{FF2B5EF4-FFF2-40B4-BE49-F238E27FC236}">
                <a16:creationId xmlns:a16="http://schemas.microsoft.com/office/drawing/2014/main" id="{19C34AB2-C224-40C0-8E36-0E7A63CCA02D}"/>
              </a:ext>
            </a:extLst>
          </p:cNvPr>
          <p:cNvSpPr>
            <a:spLocks noRot="1" noChangeArrowheads="1" noTextEdit="1"/>
          </p:cNvSpPr>
          <p:nvPr>
            <p:ph type="sldImg"/>
          </p:nvPr>
        </p:nvSpPr>
        <p:spPr>
          <a:ln/>
        </p:spPr>
      </p:sp>
      <p:sp>
        <p:nvSpPr>
          <p:cNvPr id="117764" name="Rectangle 3">
            <a:extLst>
              <a:ext uri="{FF2B5EF4-FFF2-40B4-BE49-F238E27FC236}">
                <a16:creationId xmlns:a16="http://schemas.microsoft.com/office/drawing/2014/main" id="{7F22C315-FFA5-4FB1-8B0C-66E4DA112F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99866AB-EE1B-46C5-AE59-23CE98939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147101-D16A-4A9C-AED4-9FBE060AB8CA}" type="slidenum">
              <a:rPr lang="en-US" altLang="zh-CN"/>
              <a:pPr eaLnBrk="1" hangingPunct="1"/>
              <a:t>47</a:t>
            </a:fld>
            <a:endParaRPr lang="en-US" altLang="zh-CN"/>
          </a:p>
        </p:txBody>
      </p:sp>
      <p:sp>
        <p:nvSpPr>
          <p:cNvPr id="118787" name="Rectangle 2">
            <a:extLst>
              <a:ext uri="{FF2B5EF4-FFF2-40B4-BE49-F238E27FC236}">
                <a16:creationId xmlns:a16="http://schemas.microsoft.com/office/drawing/2014/main" id="{7337DDF6-E6DE-4604-B3BE-AE6271C29139}"/>
              </a:ext>
            </a:extLst>
          </p:cNvPr>
          <p:cNvSpPr>
            <a:spLocks noRot="1" noChangeArrowheads="1" noTextEdit="1"/>
          </p:cNvSpPr>
          <p:nvPr>
            <p:ph type="sldImg"/>
          </p:nvPr>
        </p:nvSpPr>
        <p:spPr>
          <a:ln/>
        </p:spPr>
      </p:sp>
      <p:sp>
        <p:nvSpPr>
          <p:cNvPr id="118788" name="Rectangle 3">
            <a:extLst>
              <a:ext uri="{FF2B5EF4-FFF2-40B4-BE49-F238E27FC236}">
                <a16:creationId xmlns:a16="http://schemas.microsoft.com/office/drawing/2014/main" id="{2BD05A22-4165-4F84-BD29-EA5BCE5191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C68A8535-64CE-47FE-B737-3E0216FA57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F5A005-1326-495A-981D-89573C19BACB}" type="slidenum">
              <a:rPr lang="en-US" altLang="zh-CN"/>
              <a:pPr eaLnBrk="1" hangingPunct="1"/>
              <a:t>48</a:t>
            </a:fld>
            <a:endParaRPr lang="en-US" altLang="zh-CN"/>
          </a:p>
        </p:txBody>
      </p:sp>
      <p:sp>
        <p:nvSpPr>
          <p:cNvPr id="119811" name="Rectangle 2">
            <a:extLst>
              <a:ext uri="{FF2B5EF4-FFF2-40B4-BE49-F238E27FC236}">
                <a16:creationId xmlns:a16="http://schemas.microsoft.com/office/drawing/2014/main" id="{4287304F-2813-4106-BB4D-8F4EA5001F94}"/>
              </a:ext>
            </a:extLst>
          </p:cNvPr>
          <p:cNvSpPr>
            <a:spLocks noRot="1" noChangeArrowheads="1" noTextEdit="1"/>
          </p:cNvSpPr>
          <p:nvPr>
            <p:ph type="sldImg"/>
          </p:nvPr>
        </p:nvSpPr>
        <p:spPr>
          <a:ln/>
        </p:spPr>
      </p:sp>
      <p:sp>
        <p:nvSpPr>
          <p:cNvPr id="119812" name="Rectangle 3">
            <a:extLst>
              <a:ext uri="{FF2B5EF4-FFF2-40B4-BE49-F238E27FC236}">
                <a16:creationId xmlns:a16="http://schemas.microsoft.com/office/drawing/2014/main" id="{9B8EB515-32DB-477C-8F30-4EEE4ADCA0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900DEFA-85BD-40BE-B0CB-0C35E3D127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490780-5BB1-43C5-8269-2DC152BCFC3C}" type="slidenum">
              <a:rPr lang="en-US" altLang="zh-CN"/>
              <a:pPr eaLnBrk="1" hangingPunct="1"/>
              <a:t>49</a:t>
            </a:fld>
            <a:endParaRPr lang="en-US" altLang="zh-CN"/>
          </a:p>
        </p:txBody>
      </p:sp>
      <p:sp>
        <p:nvSpPr>
          <p:cNvPr id="120835" name="Rectangle 2">
            <a:extLst>
              <a:ext uri="{FF2B5EF4-FFF2-40B4-BE49-F238E27FC236}">
                <a16:creationId xmlns:a16="http://schemas.microsoft.com/office/drawing/2014/main" id="{93B27625-2CB6-45FC-9BA5-D870EB54F66D}"/>
              </a:ext>
            </a:extLst>
          </p:cNvPr>
          <p:cNvSpPr>
            <a:spLocks noRot="1" noChangeArrowheads="1" noTextEdit="1"/>
          </p:cNvSpPr>
          <p:nvPr>
            <p:ph type="sldImg"/>
          </p:nvPr>
        </p:nvSpPr>
        <p:spPr>
          <a:ln/>
        </p:spPr>
      </p:sp>
      <p:sp>
        <p:nvSpPr>
          <p:cNvPr id="120836" name="Rectangle 3">
            <a:extLst>
              <a:ext uri="{FF2B5EF4-FFF2-40B4-BE49-F238E27FC236}">
                <a16:creationId xmlns:a16="http://schemas.microsoft.com/office/drawing/2014/main" id="{5B490711-9BBF-4D82-887A-CEDD10E17B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5C3A82D6-87A2-406A-84CC-EDCE855F1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1606450-DB86-46C7-93F6-BD5F6C791BB3}" type="slidenum">
              <a:rPr lang="en-US" altLang="zh-CN"/>
              <a:pPr eaLnBrk="1" hangingPunct="1"/>
              <a:t>50</a:t>
            </a:fld>
            <a:endParaRPr lang="en-US" altLang="zh-CN"/>
          </a:p>
        </p:txBody>
      </p:sp>
      <p:sp>
        <p:nvSpPr>
          <p:cNvPr id="121859" name="Rectangle 2">
            <a:extLst>
              <a:ext uri="{FF2B5EF4-FFF2-40B4-BE49-F238E27FC236}">
                <a16:creationId xmlns:a16="http://schemas.microsoft.com/office/drawing/2014/main" id="{9D679399-F719-4DAF-BBD6-228E8721154C}"/>
              </a:ext>
            </a:extLst>
          </p:cNvPr>
          <p:cNvSpPr>
            <a:spLocks noRot="1" noChangeArrowheads="1" noTextEdit="1"/>
          </p:cNvSpPr>
          <p:nvPr>
            <p:ph type="sldImg"/>
          </p:nvPr>
        </p:nvSpPr>
        <p:spPr>
          <a:ln/>
        </p:spPr>
      </p:sp>
      <p:sp>
        <p:nvSpPr>
          <p:cNvPr id="121860" name="Rectangle 3">
            <a:extLst>
              <a:ext uri="{FF2B5EF4-FFF2-40B4-BE49-F238E27FC236}">
                <a16:creationId xmlns:a16="http://schemas.microsoft.com/office/drawing/2014/main" id="{7AB76199-62B8-4904-9F44-895BFA466C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194C19EA-B6FE-4CC0-980E-E7FFBD8F40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1583506-6A30-4CC3-827E-83857F87B39E}" type="slidenum">
              <a:rPr lang="en-US" altLang="zh-CN"/>
              <a:pPr eaLnBrk="1" hangingPunct="1"/>
              <a:t>51</a:t>
            </a:fld>
            <a:endParaRPr lang="en-US" altLang="zh-CN"/>
          </a:p>
        </p:txBody>
      </p:sp>
      <p:sp>
        <p:nvSpPr>
          <p:cNvPr id="122883" name="Rectangle 2">
            <a:extLst>
              <a:ext uri="{FF2B5EF4-FFF2-40B4-BE49-F238E27FC236}">
                <a16:creationId xmlns:a16="http://schemas.microsoft.com/office/drawing/2014/main" id="{6625C27A-7D5B-49B1-A329-736EE5646E60}"/>
              </a:ext>
            </a:extLst>
          </p:cNvPr>
          <p:cNvSpPr>
            <a:spLocks noRot="1" noChangeArrowheads="1" noTextEdit="1"/>
          </p:cNvSpPr>
          <p:nvPr>
            <p:ph type="sldImg"/>
          </p:nvPr>
        </p:nvSpPr>
        <p:spPr>
          <a:ln/>
        </p:spPr>
      </p:sp>
      <p:sp>
        <p:nvSpPr>
          <p:cNvPr id="122884" name="Rectangle 3">
            <a:extLst>
              <a:ext uri="{FF2B5EF4-FFF2-40B4-BE49-F238E27FC236}">
                <a16:creationId xmlns:a16="http://schemas.microsoft.com/office/drawing/2014/main" id="{4D7BC1E6-C97B-4383-A7BE-209549C6D3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7F48594A-BBFB-460D-AAAE-18C749560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4EB4BE6-15A8-4494-9EF5-ECDD75BBE59A}" type="slidenum">
              <a:rPr lang="en-US" altLang="zh-CN"/>
              <a:pPr eaLnBrk="1" hangingPunct="1"/>
              <a:t>52</a:t>
            </a:fld>
            <a:endParaRPr lang="en-US" altLang="zh-CN"/>
          </a:p>
        </p:txBody>
      </p:sp>
      <p:sp>
        <p:nvSpPr>
          <p:cNvPr id="123907" name="Rectangle 2">
            <a:extLst>
              <a:ext uri="{FF2B5EF4-FFF2-40B4-BE49-F238E27FC236}">
                <a16:creationId xmlns:a16="http://schemas.microsoft.com/office/drawing/2014/main" id="{1A9021FF-4672-4959-B48D-1DE8E49F7A4B}"/>
              </a:ext>
            </a:extLst>
          </p:cNvPr>
          <p:cNvSpPr>
            <a:spLocks noRot="1" noChangeArrowheads="1" noTextEdit="1"/>
          </p:cNvSpPr>
          <p:nvPr>
            <p:ph type="sldImg"/>
          </p:nvPr>
        </p:nvSpPr>
        <p:spPr>
          <a:ln/>
        </p:spPr>
      </p:sp>
      <p:sp>
        <p:nvSpPr>
          <p:cNvPr id="123908" name="Rectangle 3">
            <a:extLst>
              <a:ext uri="{FF2B5EF4-FFF2-40B4-BE49-F238E27FC236}">
                <a16:creationId xmlns:a16="http://schemas.microsoft.com/office/drawing/2014/main" id="{EF4ABDD9-194B-45E9-A072-034CBF21C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85D99FA-F7FE-41D7-B226-10926A7F19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E6E7D47-BE9C-48F8-88B2-261C7A9B4E7F}" type="slidenum">
              <a:rPr lang="en-US" altLang="zh-CN"/>
              <a:pPr eaLnBrk="1" hangingPunct="1"/>
              <a:t>53</a:t>
            </a:fld>
            <a:endParaRPr lang="en-US" altLang="zh-CN"/>
          </a:p>
        </p:txBody>
      </p:sp>
      <p:sp>
        <p:nvSpPr>
          <p:cNvPr id="124931" name="Rectangle 2">
            <a:extLst>
              <a:ext uri="{FF2B5EF4-FFF2-40B4-BE49-F238E27FC236}">
                <a16:creationId xmlns:a16="http://schemas.microsoft.com/office/drawing/2014/main" id="{538F5D91-7951-44DC-88D8-4E711F65DB5C}"/>
              </a:ext>
            </a:extLst>
          </p:cNvPr>
          <p:cNvSpPr>
            <a:spLocks noRot="1" noChangeArrowheads="1" noTextEdit="1"/>
          </p:cNvSpPr>
          <p:nvPr>
            <p:ph type="sldImg"/>
          </p:nvPr>
        </p:nvSpPr>
        <p:spPr>
          <a:ln/>
        </p:spPr>
      </p:sp>
      <p:sp>
        <p:nvSpPr>
          <p:cNvPr id="124932" name="Rectangle 3">
            <a:extLst>
              <a:ext uri="{FF2B5EF4-FFF2-40B4-BE49-F238E27FC236}">
                <a16:creationId xmlns:a16="http://schemas.microsoft.com/office/drawing/2014/main" id="{EE757D30-1645-4020-8571-84BAB3DFF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9A4ED6A-18C0-4885-A79F-4634936467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B199101-5FF3-4587-B632-393D06C6F6B6}" type="slidenum">
              <a:rPr lang="en-US" altLang="zh-CN"/>
              <a:pPr eaLnBrk="1" hangingPunct="1"/>
              <a:t>56</a:t>
            </a:fld>
            <a:endParaRPr lang="en-US" altLang="zh-CN"/>
          </a:p>
        </p:txBody>
      </p:sp>
      <p:sp>
        <p:nvSpPr>
          <p:cNvPr id="125955" name="Rectangle 2">
            <a:extLst>
              <a:ext uri="{FF2B5EF4-FFF2-40B4-BE49-F238E27FC236}">
                <a16:creationId xmlns:a16="http://schemas.microsoft.com/office/drawing/2014/main" id="{26D6E8F3-6D30-4DF4-BD39-BA38AF7FF98A}"/>
              </a:ext>
            </a:extLst>
          </p:cNvPr>
          <p:cNvSpPr>
            <a:spLocks noRot="1" noChangeArrowheads="1" noTextEdit="1"/>
          </p:cNvSpPr>
          <p:nvPr>
            <p:ph type="sldImg"/>
          </p:nvPr>
        </p:nvSpPr>
        <p:spPr>
          <a:ln/>
        </p:spPr>
      </p:sp>
      <p:sp>
        <p:nvSpPr>
          <p:cNvPr id="125956" name="Rectangle 3">
            <a:extLst>
              <a:ext uri="{FF2B5EF4-FFF2-40B4-BE49-F238E27FC236}">
                <a16:creationId xmlns:a16="http://schemas.microsoft.com/office/drawing/2014/main" id="{4B75777C-0B11-4F99-A8E5-D2F8E66D1D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BCD950EC-8374-40A1-83B3-B182C7B287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F662255-3E0D-4CD9-8EDA-0CB97F52EFDA}" type="slidenum">
              <a:rPr lang="en-US" altLang="zh-CN"/>
              <a:pPr eaLnBrk="1" hangingPunct="1"/>
              <a:t>57</a:t>
            </a:fld>
            <a:endParaRPr lang="en-US" altLang="zh-CN"/>
          </a:p>
        </p:txBody>
      </p:sp>
      <p:sp>
        <p:nvSpPr>
          <p:cNvPr id="126979" name="Rectangle 2">
            <a:extLst>
              <a:ext uri="{FF2B5EF4-FFF2-40B4-BE49-F238E27FC236}">
                <a16:creationId xmlns:a16="http://schemas.microsoft.com/office/drawing/2014/main" id="{DC509A7B-A502-455F-9313-576E6D9D3055}"/>
              </a:ext>
            </a:extLst>
          </p:cNvPr>
          <p:cNvSpPr>
            <a:spLocks noRot="1" noChangeArrowheads="1" noTextEdit="1"/>
          </p:cNvSpPr>
          <p:nvPr>
            <p:ph type="sldImg"/>
          </p:nvPr>
        </p:nvSpPr>
        <p:spPr>
          <a:ln/>
        </p:spPr>
      </p:sp>
      <p:sp>
        <p:nvSpPr>
          <p:cNvPr id="126980" name="Rectangle 3">
            <a:extLst>
              <a:ext uri="{FF2B5EF4-FFF2-40B4-BE49-F238E27FC236}">
                <a16:creationId xmlns:a16="http://schemas.microsoft.com/office/drawing/2014/main" id="{5B528D74-3577-4056-9944-E13CEC28C7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401B4A50-9E2E-48D5-8B67-D512B52217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D0020E-1CE5-47F0-B918-9EA6A2C8F9C1}" type="slidenum">
              <a:rPr lang="en-US" altLang="zh-CN"/>
              <a:pPr eaLnBrk="1" hangingPunct="1"/>
              <a:t>9</a:t>
            </a:fld>
            <a:endParaRPr lang="en-US" altLang="zh-CN"/>
          </a:p>
        </p:txBody>
      </p:sp>
      <p:sp>
        <p:nvSpPr>
          <p:cNvPr id="81923" name="Rectangle 2">
            <a:extLst>
              <a:ext uri="{FF2B5EF4-FFF2-40B4-BE49-F238E27FC236}">
                <a16:creationId xmlns:a16="http://schemas.microsoft.com/office/drawing/2014/main" id="{5657C89C-8431-4E80-A820-9518BDD4E067}"/>
              </a:ext>
            </a:extLst>
          </p:cNvPr>
          <p:cNvSpPr>
            <a:spLocks noRot="1" noChangeArrowheads="1" noTextEdit="1"/>
          </p:cNvSpPr>
          <p:nvPr>
            <p:ph type="sldImg"/>
          </p:nvPr>
        </p:nvSpPr>
        <p:spPr>
          <a:ln/>
        </p:spPr>
      </p:sp>
      <p:sp>
        <p:nvSpPr>
          <p:cNvPr id="81924" name="Rectangle 3">
            <a:extLst>
              <a:ext uri="{FF2B5EF4-FFF2-40B4-BE49-F238E27FC236}">
                <a16:creationId xmlns:a16="http://schemas.microsoft.com/office/drawing/2014/main" id="{8C951765-DE1D-4BB0-B331-531DFE401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A09CB37-DC1A-4E39-988C-C68B76FA60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43E7D50-902B-4612-ABC7-47FC7E371640}" type="slidenum">
              <a:rPr lang="en-US" altLang="zh-CN"/>
              <a:pPr eaLnBrk="1" hangingPunct="1"/>
              <a:t>10</a:t>
            </a:fld>
            <a:endParaRPr lang="en-US" altLang="zh-CN"/>
          </a:p>
        </p:txBody>
      </p:sp>
      <p:sp>
        <p:nvSpPr>
          <p:cNvPr id="82947" name="Rectangle 2">
            <a:extLst>
              <a:ext uri="{FF2B5EF4-FFF2-40B4-BE49-F238E27FC236}">
                <a16:creationId xmlns:a16="http://schemas.microsoft.com/office/drawing/2014/main" id="{B995E1F5-D024-49C6-8A7E-576BEE146C71}"/>
              </a:ext>
            </a:extLst>
          </p:cNvPr>
          <p:cNvSpPr>
            <a:spLocks noRot="1" noChangeArrowheads="1" noTextEdit="1"/>
          </p:cNvSpPr>
          <p:nvPr>
            <p:ph type="sldImg"/>
          </p:nvPr>
        </p:nvSpPr>
        <p:spPr>
          <a:ln/>
        </p:spPr>
      </p:sp>
      <p:sp>
        <p:nvSpPr>
          <p:cNvPr id="82948" name="Rectangle 3">
            <a:extLst>
              <a:ext uri="{FF2B5EF4-FFF2-40B4-BE49-F238E27FC236}">
                <a16:creationId xmlns:a16="http://schemas.microsoft.com/office/drawing/2014/main" id="{C6FD6D64-588C-40BA-A312-0A9EA5EC96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4AD10250-9899-4376-9D92-95F9D5B3FF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49EA95-E414-4DAC-AE37-A77743B1DC92}" type="slidenum">
              <a:rPr lang="en-US" altLang="zh-CN"/>
              <a:pPr eaLnBrk="1" hangingPunct="1"/>
              <a:t>11</a:t>
            </a:fld>
            <a:endParaRPr lang="en-US" altLang="zh-CN"/>
          </a:p>
        </p:txBody>
      </p:sp>
      <p:sp>
        <p:nvSpPr>
          <p:cNvPr id="83971" name="Rectangle 2">
            <a:extLst>
              <a:ext uri="{FF2B5EF4-FFF2-40B4-BE49-F238E27FC236}">
                <a16:creationId xmlns:a16="http://schemas.microsoft.com/office/drawing/2014/main" id="{2E136327-A99A-4457-8D11-160AAD04E542}"/>
              </a:ext>
            </a:extLst>
          </p:cNvPr>
          <p:cNvSpPr>
            <a:spLocks noRot="1" noChangeArrowheads="1" noTextEdit="1"/>
          </p:cNvSpPr>
          <p:nvPr>
            <p:ph type="sldImg"/>
          </p:nvPr>
        </p:nvSpPr>
        <p:spPr>
          <a:ln/>
        </p:spPr>
      </p:sp>
      <p:sp>
        <p:nvSpPr>
          <p:cNvPr id="83972" name="Rectangle 3">
            <a:extLst>
              <a:ext uri="{FF2B5EF4-FFF2-40B4-BE49-F238E27FC236}">
                <a16:creationId xmlns:a16="http://schemas.microsoft.com/office/drawing/2014/main" id="{FD7F4088-4D5B-4C2C-B842-9698EA729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813D5631-633B-4F1C-AFBB-2CECEF3857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BA085D-765C-4047-BF59-2A28F018CA00}" type="slidenum">
              <a:rPr lang="en-US" altLang="zh-CN"/>
              <a:pPr eaLnBrk="1" hangingPunct="1"/>
              <a:t>12</a:t>
            </a:fld>
            <a:endParaRPr lang="en-US" altLang="zh-CN"/>
          </a:p>
        </p:txBody>
      </p:sp>
      <p:sp>
        <p:nvSpPr>
          <p:cNvPr id="84995" name="Rectangle 2">
            <a:extLst>
              <a:ext uri="{FF2B5EF4-FFF2-40B4-BE49-F238E27FC236}">
                <a16:creationId xmlns:a16="http://schemas.microsoft.com/office/drawing/2014/main" id="{BF4BE7F2-CF95-47FE-8B05-282DEC1AB275}"/>
              </a:ext>
            </a:extLst>
          </p:cNvPr>
          <p:cNvSpPr>
            <a:spLocks noRot="1" noChangeArrowheads="1" noTextEdit="1"/>
          </p:cNvSpPr>
          <p:nvPr>
            <p:ph type="sldImg"/>
          </p:nvPr>
        </p:nvSpPr>
        <p:spPr>
          <a:ln/>
        </p:spPr>
      </p:sp>
      <p:sp>
        <p:nvSpPr>
          <p:cNvPr id="84996" name="Rectangle 3">
            <a:extLst>
              <a:ext uri="{FF2B5EF4-FFF2-40B4-BE49-F238E27FC236}">
                <a16:creationId xmlns:a16="http://schemas.microsoft.com/office/drawing/2014/main" id="{5CC10E71-305C-4340-9856-89E8AB1AD0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1CE00A2-581F-4112-9DEE-3B0EDE8AFA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F5A8B6B-6D50-46E8-AF06-43922DE3151E}" type="slidenum">
              <a:rPr lang="en-US" altLang="zh-CN"/>
              <a:pPr eaLnBrk="1" hangingPunct="1"/>
              <a:t>13</a:t>
            </a:fld>
            <a:endParaRPr lang="en-US" altLang="zh-CN"/>
          </a:p>
        </p:txBody>
      </p:sp>
      <p:sp>
        <p:nvSpPr>
          <p:cNvPr id="86019" name="Rectangle 2">
            <a:extLst>
              <a:ext uri="{FF2B5EF4-FFF2-40B4-BE49-F238E27FC236}">
                <a16:creationId xmlns:a16="http://schemas.microsoft.com/office/drawing/2014/main" id="{1EDA142D-3FAE-41B5-AE33-5F72A7CF31AD}"/>
              </a:ext>
            </a:extLst>
          </p:cNvPr>
          <p:cNvSpPr>
            <a:spLocks noRot="1" noChangeArrowheads="1" noTextEdit="1"/>
          </p:cNvSpPr>
          <p:nvPr>
            <p:ph type="sldImg"/>
          </p:nvPr>
        </p:nvSpPr>
        <p:spPr>
          <a:ln/>
        </p:spPr>
      </p:sp>
      <p:sp>
        <p:nvSpPr>
          <p:cNvPr id="86020" name="Rectangle 3">
            <a:extLst>
              <a:ext uri="{FF2B5EF4-FFF2-40B4-BE49-F238E27FC236}">
                <a16:creationId xmlns:a16="http://schemas.microsoft.com/office/drawing/2014/main" id="{B78BF479-6AA8-49F4-AAEA-336BC3825D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椭圆 32">
            <a:extLst>
              <a:ext uri="{FF2B5EF4-FFF2-40B4-BE49-F238E27FC236}">
                <a16:creationId xmlns:a16="http://schemas.microsoft.com/office/drawing/2014/main" id="{7714F8EC-449A-42BC-BAF9-593B733875C1}"/>
              </a:ext>
            </a:extLst>
          </p:cNvPr>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5" name="椭圆 33">
            <a:extLst>
              <a:ext uri="{FF2B5EF4-FFF2-40B4-BE49-F238E27FC236}">
                <a16:creationId xmlns:a16="http://schemas.microsoft.com/office/drawing/2014/main" id="{00C5AAC9-8282-4390-BE3F-645D59F947C4}"/>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
        <p:nvSpPr>
          <p:cNvPr id="6" name="日期占位符 6">
            <a:extLst>
              <a:ext uri="{FF2B5EF4-FFF2-40B4-BE49-F238E27FC236}">
                <a16:creationId xmlns:a16="http://schemas.microsoft.com/office/drawing/2014/main" id="{E301D380-26F8-48E2-BDB8-1B79BA2A0D0D}"/>
              </a:ext>
            </a:extLst>
          </p:cNvPr>
          <p:cNvSpPr>
            <a:spLocks noGrp="1"/>
          </p:cNvSpPr>
          <p:nvPr>
            <p:ph type="dt" sz="half" idx="10"/>
          </p:nvPr>
        </p:nvSpPr>
        <p:spPr/>
        <p:txBody>
          <a:bodyPr/>
          <a:lstStyle>
            <a:lvl1pPr>
              <a:defRPr/>
            </a:lvl1pPr>
            <a:extLst/>
          </a:lstStyle>
          <a:p>
            <a:pPr>
              <a:defRPr/>
            </a:pPr>
            <a:fld id="{7583E847-2EA5-4AE1-A680-510BD4B01639}" type="datetimeFigureOut">
              <a:rPr lang="en-US"/>
              <a:pPr>
                <a:defRPr/>
              </a:pPr>
              <a:t>1/5/2021</a:t>
            </a:fld>
            <a:endParaRPr lang="en-US" dirty="0">
              <a:solidFill>
                <a:srgbClr val="FFFFFF"/>
              </a:solidFill>
            </a:endParaRPr>
          </a:p>
        </p:txBody>
      </p:sp>
      <p:sp>
        <p:nvSpPr>
          <p:cNvPr id="7" name="页脚占位符 19">
            <a:extLst>
              <a:ext uri="{FF2B5EF4-FFF2-40B4-BE49-F238E27FC236}">
                <a16:creationId xmlns:a16="http://schemas.microsoft.com/office/drawing/2014/main" id="{2D49DCFD-E9DA-43CB-924E-BB1A23C910D1}"/>
              </a:ext>
            </a:extLst>
          </p:cNvPr>
          <p:cNvSpPr>
            <a:spLocks noGrp="1"/>
          </p:cNvSpPr>
          <p:nvPr>
            <p:ph type="ftr" sz="quarter" idx="11"/>
          </p:nvPr>
        </p:nvSpPr>
        <p:spPr/>
        <p:txBody>
          <a:bodyPr/>
          <a:lstStyle>
            <a:lvl1pPr algn="l">
              <a:defRPr sz="1200">
                <a:solidFill>
                  <a:schemeClr val="accent1">
                    <a:tint val="20000"/>
                  </a:schemeClr>
                </a:solidFill>
              </a:defRPr>
            </a:lvl1pPr>
            <a:extLst/>
          </a:lstStyle>
          <a:p>
            <a:pPr>
              <a:defRPr/>
            </a:pPr>
            <a:endParaRPr lang="en-US"/>
          </a:p>
        </p:txBody>
      </p:sp>
      <p:sp>
        <p:nvSpPr>
          <p:cNvPr id="8" name="灯片编号占位符 9">
            <a:extLst>
              <a:ext uri="{FF2B5EF4-FFF2-40B4-BE49-F238E27FC236}">
                <a16:creationId xmlns:a16="http://schemas.microsoft.com/office/drawing/2014/main" id="{A678DF98-185D-4306-9AC4-AA9F6FDEB119}"/>
              </a:ext>
            </a:extLst>
          </p:cNvPr>
          <p:cNvSpPr>
            <a:spLocks noGrp="1"/>
          </p:cNvSpPr>
          <p:nvPr>
            <p:ph type="sldNum" sz="quarter" idx="12"/>
          </p:nvPr>
        </p:nvSpPr>
        <p:spPr/>
        <p:txBody>
          <a:bodyPr/>
          <a:lstStyle>
            <a:lvl1pPr>
              <a:defRPr/>
            </a:lvl1pPr>
          </a:lstStyle>
          <a:p>
            <a:fld id="{F0FA9B63-E2E4-421D-A8D4-DC56BF8D32AD}" type="slidenum">
              <a:rPr lang="en-US" altLang="zh-CN"/>
              <a:pPr/>
              <a:t>‹#›</a:t>
            </a:fld>
            <a:endParaRPr lang="en-US" altLang="zh-CN">
              <a:solidFill>
                <a:srgbClr val="FFFFFF"/>
              </a:solidFill>
            </a:endParaRPr>
          </a:p>
        </p:txBody>
      </p:sp>
    </p:spTree>
    <p:extLst>
      <p:ext uri="{BB962C8B-B14F-4D97-AF65-F5344CB8AC3E}">
        <p14:creationId xmlns:p14="http://schemas.microsoft.com/office/powerpoint/2010/main" val="1941075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FD76B493-E132-410E-A476-42D6FCF6CF9E}"/>
              </a:ext>
            </a:extLst>
          </p:cNvPr>
          <p:cNvSpPr>
            <a:spLocks noGrp="1"/>
          </p:cNvSpPr>
          <p:nvPr>
            <p:ph type="dt" sz="half" idx="10"/>
          </p:nvPr>
        </p:nvSpPr>
        <p:spPr/>
        <p:txBody>
          <a:bodyPr/>
          <a:lstStyle>
            <a:lvl1pPr>
              <a:defRPr/>
            </a:lvl1pPr>
            <a:extLst/>
          </a:lstStyle>
          <a:p>
            <a:pPr>
              <a:defRPr/>
            </a:pPr>
            <a:fld id="{16C99E6C-BBAA-486E-9FFB-F4F86D1A51A3}" type="datetimeFigureOut">
              <a:rPr lang="en-US"/>
              <a:pPr>
                <a:defRPr/>
              </a:pPr>
              <a:t>1/5/2021</a:t>
            </a:fld>
            <a:endParaRPr lang="en-US"/>
          </a:p>
        </p:txBody>
      </p:sp>
      <p:sp>
        <p:nvSpPr>
          <p:cNvPr id="5" name="页脚占位符 4">
            <a:extLst>
              <a:ext uri="{FF2B5EF4-FFF2-40B4-BE49-F238E27FC236}">
                <a16:creationId xmlns:a16="http://schemas.microsoft.com/office/drawing/2014/main" id="{B98133F6-B860-4126-B870-B13B378FAA78}"/>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6" name="灯片编号占位符 5">
            <a:extLst>
              <a:ext uri="{FF2B5EF4-FFF2-40B4-BE49-F238E27FC236}">
                <a16:creationId xmlns:a16="http://schemas.microsoft.com/office/drawing/2014/main" id="{54E4A84F-D220-4BC9-8D80-39C5CC01797E}"/>
              </a:ext>
            </a:extLst>
          </p:cNvPr>
          <p:cNvSpPr>
            <a:spLocks noGrp="1"/>
          </p:cNvSpPr>
          <p:nvPr>
            <p:ph type="sldNum" sz="quarter" idx="12"/>
          </p:nvPr>
        </p:nvSpPr>
        <p:spPr/>
        <p:txBody>
          <a:bodyPr/>
          <a:lstStyle>
            <a:lvl1pPr>
              <a:defRPr/>
            </a:lvl1pPr>
          </a:lstStyle>
          <a:p>
            <a:fld id="{8060987A-6A86-4912-84E7-639DA2A317BF}" type="slidenum">
              <a:rPr lang="en-US" altLang="zh-CN"/>
              <a:pPr/>
              <a:t>‹#›</a:t>
            </a:fld>
            <a:endParaRPr lang="en-US" altLang="zh-CN"/>
          </a:p>
        </p:txBody>
      </p:sp>
    </p:spTree>
    <p:extLst>
      <p:ext uri="{BB962C8B-B14F-4D97-AF65-F5344CB8AC3E}">
        <p14:creationId xmlns:p14="http://schemas.microsoft.com/office/powerpoint/2010/main" val="113449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60AE7AE4-4B83-4649-A638-638E7E1655CF}"/>
              </a:ext>
            </a:extLst>
          </p:cNvPr>
          <p:cNvSpPr>
            <a:spLocks noGrp="1"/>
          </p:cNvSpPr>
          <p:nvPr>
            <p:ph type="dt" sz="half" idx="10"/>
          </p:nvPr>
        </p:nvSpPr>
        <p:spPr/>
        <p:txBody>
          <a:bodyPr/>
          <a:lstStyle>
            <a:lvl1pPr>
              <a:defRPr/>
            </a:lvl1pPr>
            <a:extLst/>
          </a:lstStyle>
          <a:p>
            <a:pPr>
              <a:defRPr/>
            </a:pPr>
            <a:fld id="{986B8365-169F-4777-ABBF-CD7CD72C9EEC}" type="datetimeFigureOut">
              <a:rPr lang="en-US"/>
              <a:pPr>
                <a:defRPr/>
              </a:pPr>
              <a:t>1/5/2021</a:t>
            </a:fld>
            <a:endParaRPr lang="en-US"/>
          </a:p>
        </p:txBody>
      </p:sp>
      <p:sp>
        <p:nvSpPr>
          <p:cNvPr id="5" name="页脚占位符 4">
            <a:extLst>
              <a:ext uri="{FF2B5EF4-FFF2-40B4-BE49-F238E27FC236}">
                <a16:creationId xmlns:a16="http://schemas.microsoft.com/office/drawing/2014/main" id="{58D58EBE-0A40-4CD3-922A-2A4BDC83B567}"/>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6" name="灯片编号占位符 5">
            <a:extLst>
              <a:ext uri="{FF2B5EF4-FFF2-40B4-BE49-F238E27FC236}">
                <a16:creationId xmlns:a16="http://schemas.microsoft.com/office/drawing/2014/main" id="{295FFE6C-3299-4497-9C90-F4612CA3E7B9}"/>
              </a:ext>
            </a:extLst>
          </p:cNvPr>
          <p:cNvSpPr>
            <a:spLocks noGrp="1"/>
          </p:cNvSpPr>
          <p:nvPr>
            <p:ph type="sldNum" sz="quarter" idx="12"/>
          </p:nvPr>
        </p:nvSpPr>
        <p:spPr/>
        <p:txBody>
          <a:bodyPr/>
          <a:lstStyle>
            <a:lvl1pPr>
              <a:defRPr/>
            </a:lvl1pPr>
          </a:lstStyle>
          <a:p>
            <a:fld id="{C296AC2A-432A-4E9A-8FFA-D02516B7203C}" type="slidenum">
              <a:rPr lang="en-US" altLang="zh-CN"/>
              <a:pPr/>
              <a:t>‹#›</a:t>
            </a:fld>
            <a:endParaRPr lang="en-US" altLang="zh-CN"/>
          </a:p>
        </p:txBody>
      </p:sp>
    </p:spTree>
    <p:extLst>
      <p:ext uri="{BB962C8B-B14F-4D97-AF65-F5344CB8AC3E}">
        <p14:creationId xmlns:p14="http://schemas.microsoft.com/office/powerpoint/2010/main" val="12197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2" name="Picture 31" descr="P10103">
            <a:extLst>
              <a:ext uri="{FF2B5EF4-FFF2-40B4-BE49-F238E27FC236}">
                <a16:creationId xmlns:a16="http://schemas.microsoft.com/office/drawing/2014/main" id="{21EF772B-F5AA-4BD8-8E29-755DD60428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398463"/>
            <a:ext cx="8675687" cy="645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0">
            <a:extLst>
              <a:ext uri="{FF2B5EF4-FFF2-40B4-BE49-F238E27FC236}">
                <a16:creationId xmlns:a16="http://schemas.microsoft.com/office/drawing/2014/main" id="{3A5D16C5-FA6B-4F3F-8834-E44786D00A7C}"/>
              </a:ext>
            </a:extLst>
          </p:cNvPr>
          <p:cNvGrpSpPr>
            <a:grpSpLocks/>
          </p:cNvGrpSpPr>
          <p:nvPr userDrawn="1"/>
        </p:nvGrpSpPr>
        <p:grpSpPr bwMode="auto">
          <a:xfrm>
            <a:off x="0" y="0"/>
            <a:ext cx="755650" cy="6858000"/>
            <a:chOff x="0" y="0"/>
            <a:chExt cx="3696" cy="4320"/>
          </a:xfrm>
        </p:grpSpPr>
        <p:sp>
          <p:nvSpPr>
            <p:cNvPr id="4" name="Rectangle 21">
              <a:extLst>
                <a:ext uri="{FF2B5EF4-FFF2-40B4-BE49-F238E27FC236}">
                  <a16:creationId xmlns:a16="http://schemas.microsoft.com/office/drawing/2014/main" id="{CD8246EE-F758-4A20-93D5-3727D7C443C4}"/>
                </a:ext>
              </a:extLst>
            </p:cNvPr>
            <p:cNvSpPr>
              <a:spLocks noChangeArrowheads="1"/>
            </p:cNvSpPr>
            <p:nvPr/>
          </p:nvSpPr>
          <p:spPr bwMode="auto">
            <a:xfrm>
              <a:off x="0" y="0"/>
              <a:ext cx="2881" cy="4320"/>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latin typeface="Times New Roman" pitchFamily="18" charset="0"/>
              </a:endParaRPr>
            </a:p>
          </p:txBody>
        </p:sp>
        <p:sp>
          <p:nvSpPr>
            <p:cNvPr id="5" name="AutoShape 22">
              <a:extLst>
                <a:ext uri="{FF2B5EF4-FFF2-40B4-BE49-F238E27FC236}">
                  <a16:creationId xmlns:a16="http://schemas.microsoft.com/office/drawing/2014/main" id="{396DE219-D0A7-4E95-8AF7-7F7E23519AFD}"/>
                </a:ext>
              </a:extLst>
            </p:cNvPr>
            <p:cNvSpPr>
              <a:spLocks noChangeArrowheads="1"/>
            </p:cNvSpPr>
            <p:nvPr/>
          </p:nvSpPr>
          <p:spPr bwMode="white">
            <a:xfrm>
              <a:off x="435" y="624"/>
              <a:ext cx="3261" cy="1200"/>
            </a:xfrm>
            <a:prstGeom prst="roundRect">
              <a:avLst>
                <a:gd name="adj" fmla="val 50000"/>
              </a:avLst>
            </a:prstGeom>
            <a:solidFill>
              <a:schemeClr val="bg1"/>
            </a:solidFill>
            <a:ln w="9525">
              <a:noFill/>
              <a:round/>
              <a:headEnd/>
              <a:tailEnd/>
            </a:ln>
            <a:effectLst/>
          </p:spPr>
          <p:txBody>
            <a:bodyPr wrap="none" anchor="ctr"/>
            <a:lstStyle/>
            <a:p>
              <a:pPr algn="ctr">
                <a:defRPr/>
              </a:pPr>
              <a:endParaRPr kumimoji="1" lang="zh-CN" altLang="zh-CN" sz="2400">
                <a:latin typeface="Times New Roman" pitchFamily="18" charset="0"/>
              </a:endParaRPr>
            </a:p>
          </p:txBody>
        </p:sp>
      </p:grpSp>
      <p:sp>
        <p:nvSpPr>
          <p:cNvPr id="6" name="AutoShape 23">
            <a:hlinkClick r:id="" action="ppaction://hlinkshowjump?jump=nextslide" highlightClick="1"/>
            <a:extLst>
              <a:ext uri="{FF2B5EF4-FFF2-40B4-BE49-F238E27FC236}">
                <a16:creationId xmlns:a16="http://schemas.microsoft.com/office/drawing/2014/main" id="{8C33DA90-A2E3-428E-8A0F-26F525A9D78C}"/>
              </a:ext>
            </a:extLst>
          </p:cNvPr>
          <p:cNvSpPr>
            <a:spLocks noChangeArrowheads="1"/>
          </p:cNvSpPr>
          <p:nvPr userDrawn="1"/>
        </p:nvSpPr>
        <p:spPr bwMode="auto">
          <a:xfrm>
            <a:off x="7596188" y="6237288"/>
            <a:ext cx="504825" cy="431800"/>
          </a:xfrm>
          <a:prstGeom prst="actionButtonForwardNext">
            <a:avLst/>
          </a:prstGeom>
          <a:solidFill>
            <a:schemeClr val="folHlink"/>
          </a:solidFill>
          <a:ln w="9525">
            <a:noFill/>
            <a:miter lim="800000"/>
            <a:headEnd/>
            <a:tailEnd/>
          </a:ln>
          <a:effectLst/>
        </p:spPr>
        <p:txBody>
          <a:bodyPr wrap="none" anchor="ctr"/>
          <a:lstStyle/>
          <a:p>
            <a:pPr>
              <a:defRPr/>
            </a:pPr>
            <a:endParaRPr lang="zh-CN" altLang="en-US">
              <a:latin typeface="Arial" charset="0"/>
            </a:endParaRPr>
          </a:p>
        </p:txBody>
      </p:sp>
      <p:grpSp>
        <p:nvGrpSpPr>
          <p:cNvPr id="7" name="Group 26">
            <a:extLst>
              <a:ext uri="{FF2B5EF4-FFF2-40B4-BE49-F238E27FC236}">
                <a16:creationId xmlns:a16="http://schemas.microsoft.com/office/drawing/2014/main" id="{F04B38B6-08DD-45E4-B65D-87B3CB0B95B3}"/>
              </a:ext>
            </a:extLst>
          </p:cNvPr>
          <p:cNvGrpSpPr>
            <a:grpSpLocks/>
          </p:cNvGrpSpPr>
          <p:nvPr userDrawn="1"/>
        </p:nvGrpSpPr>
        <p:grpSpPr bwMode="auto">
          <a:xfrm>
            <a:off x="3384550" y="0"/>
            <a:ext cx="5759450" cy="404813"/>
            <a:chOff x="1837" y="164"/>
            <a:chExt cx="3628" cy="227"/>
          </a:xfrm>
        </p:grpSpPr>
        <p:sp>
          <p:nvSpPr>
            <p:cNvPr id="8" name="Rectangle 27">
              <a:extLst>
                <a:ext uri="{FF2B5EF4-FFF2-40B4-BE49-F238E27FC236}">
                  <a16:creationId xmlns:a16="http://schemas.microsoft.com/office/drawing/2014/main" id="{23ED4532-EB70-427E-BF3A-53FB60AFCD6D}"/>
                </a:ext>
              </a:extLst>
            </p:cNvPr>
            <p:cNvSpPr>
              <a:spLocks noChangeArrowheads="1"/>
            </p:cNvSpPr>
            <p:nvPr/>
          </p:nvSpPr>
          <p:spPr bwMode="auto">
            <a:xfrm>
              <a:off x="2018" y="164"/>
              <a:ext cx="3311" cy="227"/>
            </a:xfrm>
            <a:prstGeom prst="rect">
              <a:avLst/>
            </a:prstGeom>
            <a:solidFill>
              <a:schemeClr val="folHlink"/>
            </a:solidFill>
            <a:ln w="9525">
              <a:solidFill>
                <a:schemeClr val="folHlink"/>
              </a:solidFill>
              <a:miter lim="800000"/>
              <a:headEnd/>
              <a:tailEnd/>
            </a:ln>
            <a:effectLst/>
          </p:spPr>
          <p:txBody>
            <a:bodyPr wrap="none" anchor="ctr"/>
            <a:lstStyle/>
            <a:p>
              <a:pPr>
                <a:defRPr/>
              </a:pPr>
              <a:endParaRPr lang="zh-CN" altLang="en-US">
                <a:latin typeface="Arial" charset="0"/>
              </a:endParaRPr>
            </a:p>
          </p:txBody>
        </p:sp>
        <p:sp>
          <p:nvSpPr>
            <p:cNvPr id="9" name="Oval 28">
              <a:extLst>
                <a:ext uri="{FF2B5EF4-FFF2-40B4-BE49-F238E27FC236}">
                  <a16:creationId xmlns:a16="http://schemas.microsoft.com/office/drawing/2014/main" id="{F9627737-8855-4030-8727-316245FCF103}"/>
                </a:ext>
              </a:extLst>
            </p:cNvPr>
            <p:cNvSpPr>
              <a:spLocks noChangeArrowheads="1"/>
            </p:cNvSpPr>
            <p:nvPr/>
          </p:nvSpPr>
          <p:spPr bwMode="auto">
            <a:xfrm>
              <a:off x="1837" y="164"/>
              <a:ext cx="272" cy="227"/>
            </a:xfrm>
            <a:prstGeom prst="ellipse">
              <a:avLst/>
            </a:prstGeom>
            <a:solidFill>
              <a:schemeClr val="folHlink"/>
            </a:solidFill>
            <a:ln w="9525">
              <a:solidFill>
                <a:schemeClr val="folHlink"/>
              </a:solidFill>
              <a:round/>
              <a:headEnd/>
              <a:tailEnd/>
            </a:ln>
            <a:effectLst/>
          </p:spPr>
          <p:txBody>
            <a:bodyPr wrap="none" anchor="ctr"/>
            <a:lstStyle/>
            <a:p>
              <a:pPr>
                <a:defRPr/>
              </a:pPr>
              <a:endParaRPr lang="zh-CN" altLang="en-US">
                <a:latin typeface="Arial" charset="0"/>
              </a:endParaRPr>
            </a:p>
          </p:txBody>
        </p:sp>
        <p:sp>
          <p:nvSpPr>
            <p:cNvPr id="10" name="Oval 29">
              <a:extLst>
                <a:ext uri="{FF2B5EF4-FFF2-40B4-BE49-F238E27FC236}">
                  <a16:creationId xmlns:a16="http://schemas.microsoft.com/office/drawing/2014/main" id="{CC818704-35DC-4362-A8BB-90CD542CB793}"/>
                </a:ext>
              </a:extLst>
            </p:cNvPr>
            <p:cNvSpPr>
              <a:spLocks noChangeArrowheads="1"/>
            </p:cNvSpPr>
            <p:nvPr/>
          </p:nvSpPr>
          <p:spPr bwMode="auto">
            <a:xfrm>
              <a:off x="5193" y="164"/>
              <a:ext cx="272" cy="227"/>
            </a:xfrm>
            <a:prstGeom prst="ellipse">
              <a:avLst/>
            </a:prstGeom>
            <a:solidFill>
              <a:schemeClr val="folHlink"/>
            </a:solidFill>
            <a:ln w="9525">
              <a:solidFill>
                <a:schemeClr val="folHlink"/>
              </a:solidFill>
              <a:round/>
              <a:headEnd/>
              <a:tailEnd/>
            </a:ln>
            <a:effectLst/>
          </p:spPr>
          <p:txBody>
            <a:bodyPr wrap="none" anchor="ctr"/>
            <a:lstStyle/>
            <a:p>
              <a:pPr>
                <a:defRPr/>
              </a:pPr>
              <a:endParaRPr lang="zh-CN" altLang="en-US">
                <a:latin typeface="Arial" charset="0"/>
              </a:endParaRPr>
            </a:p>
          </p:txBody>
        </p:sp>
      </p:grpSp>
      <p:sp>
        <p:nvSpPr>
          <p:cNvPr id="11" name="Text Box 30">
            <a:extLst>
              <a:ext uri="{FF2B5EF4-FFF2-40B4-BE49-F238E27FC236}">
                <a16:creationId xmlns:a16="http://schemas.microsoft.com/office/drawing/2014/main" id="{9E5D84AD-E38F-4A79-8285-381EDA110C8E}"/>
              </a:ext>
            </a:extLst>
          </p:cNvPr>
          <p:cNvSpPr txBox="1">
            <a:spLocks noChangeArrowheads="1"/>
          </p:cNvSpPr>
          <p:nvPr userDrawn="1"/>
        </p:nvSpPr>
        <p:spPr bwMode="auto">
          <a:xfrm>
            <a:off x="3924300" y="-26988"/>
            <a:ext cx="4537075" cy="469901"/>
          </a:xfrm>
          <a:prstGeom prst="rect">
            <a:avLst/>
          </a:prstGeom>
          <a:noFill/>
          <a:ln w="9525">
            <a:noFill/>
            <a:miter lim="800000"/>
            <a:headEnd/>
            <a:tailEnd/>
          </a:ln>
          <a:effectLst/>
        </p:spPr>
        <p:txBody>
          <a:bodyPr>
            <a:spAutoFit/>
          </a:bodyPr>
          <a:lstStyle/>
          <a:p>
            <a:pPr>
              <a:lnSpc>
                <a:spcPct val="95000"/>
              </a:lnSpc>
              <a:defRPr/>
            </a:pPr>
            <a:r>
              <a:rPr lang="zh-CN" altLang="en-US" sz="2600">
                <a:solidFill>
                  <a:srgbClr val="000000"/>
                </a:solidFill>
                <a:effectLst>
                  <a:outerShdw blurRad="38100" dist="38100" dir="2700000" algn="tl">
                    <a:srgbClr val="C0C0C0"/>
                  </a:outerShdw>
                </a:effectLst>
                <a:latin typeface="Arial" charset="0"/>
                <a:ea typeface="方正舒体" pitchFamily="2" charset="-122"/>
              </a:rPr>
              <a:t>项目一   供配电系统认知</a:t>
            </a:r>
          </a:p>
        </p:txBody>
      </p:sp>
    </p:spTree>
    <p:extLst>
      <p:ext uri="{BB962C8B-B14F-4D97-AF65-F5344CB8AC3E}">
        <p14:creationId xmlns:p14="http://schemas.microsoft.com/office/powerpoint/2010/main" val="20117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06892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5001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0281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3616AEEF-1168-4746-A187-2B42443AEA5F}"/>
              </a:ext>
            </a:extLst>
          </p:cNvPr>
          <p:cNvSpPr>
            <a:spLocks noGrp="1"/>
          </p:cNvSpPr>
          <p:nvPr>
            <p:ph type="dt" sz="half" idx="10"/>
          </p:nvPr>
        </p:nvSpPr>
        <p:spPr/>
        <p:txBody>
          <a:bodyPr/>
          <a:lstStyle>
            <a:lvl1pPr>
              <a:defRPr/>
            </a:lvl1pPr>
            <a:extLst/>
          </a:lstStyle>
          <a:p>
            <a:pPr>
              <a:defRPr/>
            </a:pPr>
            <a:fld id="{22F0DBC8-716B-4732-A6F1-9E7A5675AF5E}" type="datetimeFigureOut">
              <a:rPr lang="en-US"/>
              <a:pPr>
                <a:defRPr/>
              </a:pPr>
              <a:t>1/5/2021</a:t>
            </a:fld>
            <a:endParaRPr lang="en-US"/>
          </a:p>
        </p:txBody>
      </p:sp>
      <p:sp>
        <p:nvSpPr>
          <p:cNvPr id="5" name="页脚占位符 4">
            <a:extLst>
              <a:ext uri="{FF2B5EF4-FFF2-40B4-BE49-F238E27FC236}">
                <a16:creationId xmlns:a16="http://schemas.microsoft.com/office/drawing/2014/main" id="{335EEECB-22E3-4B85-8803-4C0A2BE07839}"/>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6" name="灯片编号占位符 5">
            <a:extLst>
              <a:ext uri="{FF2B5EF4-FFF2-40B4-BE49-F238E27FC236}">
                <a16:creationId xmlns:a16="http://schemas.microsoft.com/office/drawing/2014/main" id="{23EED715-1BAA-484D-9BD3-B3980F47814A}"/>
              </a:ext>
            </a:extLst>
          </p:cNvPr>
          <p:cNvSpPr>
            <a:spLocks noGrp="1"/>
          </p:cNvSpPr>
          <p:nvPr>
            <p:ph type="sldNum" sz="quarter" idx="12"/>
          </p:nvPr>
        </p:nvSpPr>
        <p:spPr/>
        <p:txBody>
          <a:bodyPr/>
          <a:lstStyle>
            <a:lvl1pPr>
              <a:defRPr/>
            </a:lvl1pPr>
          </a:lstStyle>
          <a:p>
            <a:fld id="{D8AA24F8-FA61-48EF-B903-F34F2E63B1DF}" type="slidenum">
              <a:rPr lang="en-US" altLang="zh-CN"/>
              <a:pPr/>
              <a:t>‹#›</a:t>
            </a:fld>
            <a:endParaRPr lang="en-US" altLang="zh-CN"/>
          </a:p>
        </p:txBody>
      </p:sp>
    </p:spTree>
    <p:extLst>
      <p:ext uri="{BB962C8B-B14F-4D97-AF65-F5344CB8AC3E}">
        <p14:creationId xmlns:p14="http://schemas.microsoft.com/office/powerpoint/2010/main" val="97221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矩形 32">
            <a:extLst>
              <a:ext uri="{FF2B5EF4-FFF2-40B4-BE49-F238E27FC236}">
                <a16:creationId xmlns:a16="http://schemas.microsoft.com/office/drawing/2014/main" id="{2678DFBC-2759-49B9-B75F-D3E32624F2A9}"/>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矩形 33">
            <a:extLst>
              <a:ext uri="{FF2B5EF4-FFF2-40B4-BE49-F238E27FC236}">
                <a16:creationId xmlns:a16="http://schemas.microsoft.com/office/drawing/2014/main" id="{5A70459D-7F6E-462D-8600-722CCE26B4A6}"/>
              </a:ext>
            </a:extLst>
          </p:cNvPr>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椭圆 34">
            <a:extLst>
              <a:ext uri="{FF2B5EF4-FFF2-40B4-BE49-F238E27FC236}">
                <a16:creationId xmlns:a16="http://schemas.microsoft.com/office/drawing/2014/main" id="{1BCF76D9-D424-4986-82F0-2FA687C9D26C}"/>
              </a:ext>
            </a:extLst>
          </p:cNvPr>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7" name="椭圆 35">
            <a:extLst>
              <a:ext uri="{FF2B5EF4-FFF2-40B4-BE49-F238E27FC236}">
                <a16:creationId xmlns:a16="http://schemas.microsoft.com/office/drawing/2014/main" id="{68246284-7B86-4205-8C11-38E77382B807}"/>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2" name="标题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zh-CN" altLang="en-US"/>
              <a:t>单击此处编辑母版标题样式</a:t>
            </a:r>
            <a:endParaRPr lang="en-US"/>
          </a:p>
        </p:txBody>
      </p:sp>
      <p:sp>
        <p:nvSpPr>
          <p:cNvPr id="3" name="文本占位符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a:t>单击此处编辑母版文本样式</a:t>
            </a:r>
          </a:p>
        </p:txBody>
      </p:sp>
      <p:sp>
        <p:nvSpPr>
          <p:cNvPr id="8" name="日期占位符 3">
            <a:extLst>
              <a:ext uri="{FF2B5EF4-FFF2-40B4-BE49-F238E27FC236}">
                <a16:creationId xmlns:a16="http://schemas.microsoft.com/office/drawing/2014/main" id="{96171373-DF40-4D37-B2F7-762D4C5C3E3C}"/>
              </a:ext>
            </a:extLst>
          </p:cNvPr>
          <p:cNvSpPr>
            <a:spLocks noGrp="1"/>
          </p:cNvSpPr>
          <p:nvPr>
            <p:ph type="dt" sz="half" idx="10"/>
          </p:nvPr>
        </p:nvSpPr>
        <p:spPr/>
        <p:txBody>
          <a:bodyPr/>
          <a:lstStyle>
            <a:lvl1pPr>
              <a:defRPr/>
            </a:lvl1pPr>
            <a:extLst/>
          </a:lstStyle>
          <a:p>
            <a:pPr>
              <a:defRPr/>
            </a:pPr>
            <a:fld id="{0C64E327-E891-46C6-86B9-42854555921B}" type="datetimeFigureOut">
              <a:rPr lang="en-US"/>
              <a:pPr>
                <a:defRPr/>
              </a:pPr>
              <a:t>1/5/2021</a:t>
            </a:fld>
            <a:endParaRPr lang="en-US"/>
          </a:p>
        </p:txBody>
      </p:sp>
      <p:sp>
        <p:nvSpPr>
          <p:cNvPr id="9" name="页脚占位符 4">
            <a:extLst>
              <a:ext uri="{FF2B5EF4-FFF2-40B4-BE49-F238E27FC236}">
                <a16:creationId xmlns:a16="http://schemas.microsoft.com/office/drawing/2014/main" id="{26458153-1516-45D3-A835-3611BBCF50BB}"/>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10" name="灯片编号占位符 5">
            <a:extLst>
              <a:ext uri="{FF2B5EF4-FFF2-40B4-BE49-F238E27FC236}">
                <a16:creationId xmlns:a16="http://schemas.microsoft.com/office/drawing/2014/main" id="{8B174D4E-1E39-492B-B966-4870D8032F0D}"/>
              </a:ext>
            </a:extLst>
          </p:cNvPr>
          <p:cNvSpPr>
            <a:spLocks noGrp="1"/>
          </p:cNvSpPr>
          <p:nvPr>
            <p:ph type="sldNum" sz="quarter" idx="12"/>
          </p:nvPr>
        </p:nvSpPr>
        <p:spPr/>
        <p:txBody>
          <a:bodyPr/>
          <a:lstStyle>
            <a:lvl1pPr>
              <a:defRPr/>
            </a:lvl1pPr>
          </a:lstStyle>
          <a:p>
            <a:fld id="{E63FD319-F0A2-4168-A96D-6BB1FA8110DE}" type="slidenum">
              <a:rPr lang="en-US" altLang="zh-CN"/>
              <a:pPr/>
              <a:t>‹#›</a:t>
            </a:fld>
            <a:endParaRPr lang="en-US" altLang="zh-CN"/>
          </a:p>
        </p:txBody>
      </p:sp>
    </p:spTree>
    <p:extLst>
      <p:ext uri="{BB962C8B-B14F-4D97-AF65-F5344CB8AC3E}">
        <p14:creationId xmlns:p14="http://schemas.microsoft.com/office/powerpoint/2010/main" val="38981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CE2B2931-88A6-4235-930D-024E9559822C}"/>
              </a:ext>
            </a:extLst>
          </p:cNvPr>
          <p:cNvSpPr>
            <a:spLocks noGrp="1"/>
          </p:cNvSpPr>
          <p:nvPr>
            <p:ph type="dt" sz="half" idx="10"/>
          </p:nvPr>
        </p:nvSpPr>
        <p:spPr/>
        <p:txBody>
          <a:bodyPr/>
          <a:lstStyle>
            <a:lvl1pPr>
              <a:defRPr/>
            </a:lvl1pPr>
            <a:extLst/>
          </a:lstStyle>
          <a:p>
            <a:pPr>
              <a:defRPr/>
            </a:pPr>
            <a:fld id="{023933CA-6E12-410E-BED3-A13E19418E22}" type="datetimeFigureOut">
              <a:rPr lang="en-US"/>
              <a:pPr>
                <a:defRPr/>
              </a:pPr>
              <a:t>1/5/2021</a:t>
            </a:fld>
            <a:endParaRPr lang="en-US"/>
          </a:p>
        </p:txBody>
      </p:sp>
      <p:sp>
        <p:nvSpPr>
          <p:cNvPr id="6" name="页脚占位符 5">
            <a:extLst>
              <a:ext uri="{FF2B5EF4-FFF2-40B4-BE49-F238E27FC236}">
                <a16:creationId xmlns:a16="http://schemas.microsoft.com/office/drawing/2014/main" id="{9F9BEE00-0ABA-4FE5-ABDE-A931B2911F44}"/>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7" name="灯片编号占位符 6">
            <a:extLst>
              <a:ext uri="{FF2B5EF4-FFF2-40B4-BE49-F238E27FC236}">
                <a16:creationId xmlns:a16="http://schemas.microsoft.com/office/drawing/2014/main" id="{81D0E681-C164-4CF7-9D39-E32C9940304B}"/>
              </a:ext>
            </a:extLst>
          </p:cNvPr>
          <p:cNvSpPr>
            <a:spLocks noGrp="1"/>
          </p:cNvSpPr>
          <p:nvPr>
            <p:ph type="sldNum" sz="quarter" idx="12"/>
          </p:nvPr>
        </p:nvSpPr>
        <p:spPr/>
        <p:txBody>
          <a:bodyPr/>
          <a:lstStyle>
            <a:lvl1pPr>
              <a:defRPr/>
            </a:lvl1pPr>
          </a:lstStyle>
          <a:p>
            <a:fld id="{B0D5B803-5F05-419D-8A2D-4C661B52A3F8}" type="slidenum">
              <a:rPr lang="en-US" altLang="zh-CN"/>
              <a:pPr/>
              <a:t>‹#›</a:t>
            </a:fld>
            <a:endParaRPr lang="en-US" altLang="zh-CN"/>
          </a:p>
        </p:txBody>
      </p:sp>
    </p:spTree>
    <p:extLst>
      <p:ext uri="{BB962C8B-B14F-4D97-AF65-F5344CB8AC3E}">
        <p14:creationId xmlns:p14="http://schemas.microsoft.com/office/powerpoint/2010/main" val="1007568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4" name="文本占位符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a:t>单击此处编辑母版文本样式</a:t>
            </a:r>
          </a:p>
        </p:txBody>
      </p:sp>
      <p:sp>
        <p:nvSpPr>
          <p:cNvPr id="5" name="内容占位符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EC48D927-6BE4-460E-B519-08ED2FCAA062}"/>
              </a:ext>
            </a:extLst>
          </p:cNvPr>
          <p:cNvSpPr>
            <a:spLocks noGrp="1"/>
          </p:cNvSpPr>
          <p:nvPr>
            <p:ph type="dt" sz="half" idx="10"/>
          </p:nvPr>
        </p:nvSpPr>
        <p:spPr/>
        <p:txBody>
          <a:bodyPr/>
          <a:lstStyle>
            <a:lvl1pPr>
              <a:defRPr/>
            </a:lvl1pPr>
            <a:extLst/>
          </a:lstStyle>
          <a:p>
            <a:pPr>
              <a:defRPr/>
            </a:pPr>
            <a:fld id="{34DDA293-8475-47A4-80EC-3B7FB9CD6D8C}" type="datetimeFigureOut">
              <a:rPr lang="en-US"/>
              <a:pPr>
                <a:defRPr/>
              </a:pPr>
              <a:t>1/5/2021</a:t>
            </a:fld>
            <a:endParaRPr lang="en-US"/>
          </a:p>
        </p:txBody>
      </p:sp>
      <p:sp>
        <p:nvSpPr>
          <p:cNvPr id="8" name="页脚占位符 7">
            <a:extLst>
              <a:ext uri="{FF2B5EF4-FFF2-40B4-BE49-F238E27FC236}">
                <a16:creationId xmlns:a16="http://schemas.microsoft.com/office/drawing/2014/main" id="{E8774491-B0BC-4793-9F7F-6AD4916318A9}"/>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9" name="灯片编号占位符 8">
            <a:extLst>
              <a:ext uri="{FF2B5EF4-FFF2-40B4-BE49-F238E27FC236}">
                <a16:creationId xmlns:a16="http://schemas.microsoft.com/office/drawing/2014/main" id="{02411CA1-C2BA-4114-9109-C9372015933D}"/>
              </a:ext>
            </a:extLst>
          </p:cNvPr>
          <p:cNvSpPr>
            <a:spLocks noGrp="1"/>
          </p:cNvSpPr>
          <p:nvPr>
            <p:ph type="sldNum" sz="quarter" idx="12"/>
          </p:nvPr>
        </p:nvSpPr>
        <p:spPr/>
        <p:txBody>
          <a:bodyPr/>
          <a:lstStyle>
            <a:lvl1pPr>
              <a:defRPr/>
            </a:lvl1pPr>
          </a:lstStyle>
          <a:p>
            <a:fld id="{E862BC73-E654-4329-B137-BBC1C3DE32F2}" type="slidenum">
              <a:rPr lang="en-US" altLang="zh-CN"/>
              <a:pPr/>
              <a:t>‹#›</a:t>
            </a:fld>
            <a:endParaRPr lang="en-US" altLang="zh-CN"/>
          </a:p>
        </p:txBody>
      </p:sp>
    </p:spTree>
    <p:extLst>
      <p:ext uri="{BB962C8B-B14F-4D97-AF65-F5344CB8AC3E}">
        <p14:creationId xmlns:p14="http://schemas.microsoft.com/office/powerpoint/2010/main" val="2936303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2D2B48E7-0DBE-4870-BF6E-5C59523E161E}"/>
              </a:ext>
            </a:extLst>
          </p:cNvPr>
          <p:cNvSpPr>
            <a:spLocks noGrp="1"/>
          </p:cNvSpPr>
          <p:nvPr>
            <p:ph type="dt" sz="half" idx="10"/>
          </p:nvPr>
        </p:nvSpPr>
        <p:spPr/>
        <p:txBody>
          <a:bodyPr/>
          <a:lstStyle>
            <a:lvl1pPr>
              <a:defRPr/>
            </a:lvl1pPr>
            <a:extLst/>
          </a:lstStyle>
          <a:p>
            <a:pPr>
              <a:defRPr/>
            </a:pPr>
            <a:fld id="{99F3757C-EE9A-4BEA-9B2A-D0752374660E}" type="datetimeFigureOut">
              <a:rPr lang="en-US"/>
              <a:pPr>
                <a:defRPr/>
              </a:pPr>
              <a:t>1/5/2021</a:t>
            </a:fld>
            <a:endParaRPr lang="en-US"/>
          </a:p>
        </p:txBody>
      </p:sp>
      <p:sp>
        <p:nvSpPr>
          <p:cNvPr id="4" name="页脚占位符 3">
            <a:extLst>
              <a:ext uri="{FF2B5EF4-FFF2-40B4-BE49-F238E27FC236}">
                <a16:creationId xmlns:a16="http://schemas.microsoft.com/office/drawing/2014/main" id="{61CC5424-9D09-408A-91AC-FFE5F3AE3184}"/>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5" name="灯片编号占位符 4">
            <a:extLst>
              <a:ext uri="{FF2B5EF4-FFF2-40B4-BE49-F238E27FC236}">
                <a16:creationId xmlns:a16="http://schemas.microsoft.com/office/drawing/2014/main" id="{B74DB2A2-A3CE-49E0-8EE8-3C9226F2B737}"/>
              </a:ext>
            </a:extLst>
          </p:cNvPr>
          <p:cNvSpPr>
            <a:spLocks noGrp="1"/>
          </p:cNvSpPr>
          <p:nvPr>
            <p:ph type="sldNum" sz="quarter" idx="12"/>
          </p:nvPr>
        </p:nvSpPr>
        <p:spPr/>
        <p:txBody>
          <a:bodyPr/>
          <a:lstStyle>
            <a:lvl1pPr>
              <a:defRPr/>
            </a:lvl1pPr>
          </a:lstStyle>
          <a:p>
            <a:fld id="{E3A39C1E-56FB-45B4-AC16-8335DE6D2CAF}" type="slidenum">
              <a:rPr lang="en-US" altLang="zh-CN"/>
              <a:pPr/>
              <a:t>‹#›</a:t>
            </a:fld>
            <a:endParaRPr lang="en-US" altLang="zh-CN"/>
          </a:p>
        </p:txBody>
      </p:sp>
    </p:spTree>
    <p:extLst>
      <p:ext uri="{BB962C8B-B14F-4D97-AF65-F5344CB8AC3E}">
        <p14:creationId xmlns:p14="http://schemas.microsoft.com/office/powerpoint/2010/main" val="66718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32">
            <a:extLst>
              <a:ext uri="{FF2B5EF4-FFF2-40B4-BE49-F238E27FC236}">
                <a16:creationId xmlns:a16="http://schemas.microsoft.com/office/drawing/2014/main" id="{AC55B662-6314-41AB-ADB0-EF227E60FB68}"/>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矩形 33">
            <a:extLst>
              <a:ext uri="{FF2B5EF4-FFF2-40B4-BE49-F238E27FC236}">
                <a16:creationId xmlns:a16="http://schemas.microsoft.com/office/drawing/2014/main" id="{F76BF3B7-383E-4251-AAE4-88C770D6E159}"/>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日期占位符 1">
            <a:extLst>
              <a:ext uri="{FF2B5EF4-FFF2-40B4-BE49-F238E27FC236}">
                <a16:creationId xmlns:a16="http://schemas.microsoft.com/office/drawing/2014/main" id="{842AE450-39CA-4536-8C2A-A57E200818DA}"/>
              </a:ext>
            </a:extLst>
          </p:cNvPr>
          <p:cNvSpPr>
            <a:spLocks noGrp="1"/>
          </p:cNvSpPr>
          <p:nvPr>
            <p:ph type="dt" sz="half" idx="10"/>
          </p:nvPr>
        </p:nvSpPr>
        <p:spPr/>
        <p:txBody>
          <a:bodyPr/>
          <a:lstStyle>
            <a:lvl1pPr>
              <a:defRPr/>
            </a:lvl1pPr>
            <a:extLst/>
          </a:lstStyle>
          <a:p>
            <a:pPr>
              <a:defRPr/>
            </a:pPr>
            <a:fld id="{7FFD715E-6D47-48A4-8177-740F2A294BB5}" type="datetimeFigureOut">
              <a:rPr lang="en-US"/>
              <a:pPr>
                <a:defRPr/>
              </a:pPr>
              <a:t>1/5/2021</a:t>
            </a:fld>
            <a:endParaRPr lang="en-US"/>
          </a:p>
        </p:txBody>
      </p:sp>
      <p:sp>
        <p:nvSpPr>
          <p:cNvPr id="5" name="页脚占位符 2">
            <a:extLst>
              <a:ext uri="{FF2B5EF4-FFF2-40B4-BE49-F238E27FC236}">
                <a16:creationId xmlns:a16="http://schemas.microsoft.com/office/drawing/2014/main" id="{EE801372-463D-494D-9FB4-35097B9EC3D1}"/>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6" name="灯片编号占位符 3">
            <a:extLst>
              <a:ext uri="{FF2B5EF4-FFF2-40B4-BE49-F238E27FC236}">
                <a16:creationId xmlns:a16="http://schemas.microsoft.com/office/drawing/2014/main" id="{5115A4A8-FB29-4B50-A38E-30C395D38483}"/>
              </a:ext>
            </a:extLst>
          </p:cNvPr>
          <p:cNvSpPr>
            <a:spLocks noGrp="1"/>
          </p:cNvSpPr>
          <p:nvPr>
            <p:ph type="sldNum" sz="quarter" idx="12"/>
          </p:nvPr>
        </p:nvSpPr>
        <p:spPr/>
        <p:txBody>
          <a:bodyPr/>
          <a:lstStyle>
            <a:lvl1pPr>
              <a:defRPr/>
            </a:lvl1pPr>
          </a:lstStyle>
          <a:p>
            <a:fld id="{5DB43312-9734-48E9-A1DD-EDCF397EEFF4}" type="slidenum">
              <a:rPr lang="en-US" altLang="zh-CN"/>
              <a:pPr/>
              <a:t>‹#›</a:t>
            </a:fld>
            <a:endParaRPr lang="en-US" altLang="zh-CN"/>
          </a:p>
        </p:txBody>
      </p:sp>
    </p:spTree>
    <p:extLst>
      <p:ext uri="{BB962C8B-B14F-4D97-AF65-F5344CB8AC3E}">
        <p14:creationId xmlns:p14="http://schemas.microsoft.com/office/powerpoint/2010/main" val="778182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a:t>单击此处编辑母版标题样式</a:t>
            </a:r>
            <a:endParaRPr lang="en-US"/>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73E3DCB3-879C-45D2-807E-51295B2312A1}"/>
              </a:ext>
            </a:extLst>
          </p:cNvPr>
          <p:cNvSpPr>
            <a:spLocks noGrp="1"/>
          </p:cNvSpPr>
          <p:nvPr>
            <p:ph type="dt" sz="half" idx="10"/>
          </p:nvPr>
        </p:nvSpPr>
        <p:spPr/>
        <p:txBody>
          <a:bodyPr/>
          <a:lstStyle>
            <a:lvl1pPr>
              <a:defRPr/>
            </a:lvl1pPr>
            <a:extLst/>
          </a:lstStyle>
          <a:p>
            <a:pPr>
              <a:defRPr/>
            </a:pPr>
            <a:fld id="{8B1DC086-05DF-4CB6-A7F0-114F67756FF9}" type="datetimeFigureOut">
              <a:rPr lang="en-US"/>
              <a:pPr>
                <a:defRPr/>
              </a:pPr>
              <a:t>1/5/2021</a:t>
            </a:fld>
            <a:endParaRPr lang="en-US"/>
          </a:p>
        </p:txBody>
      </p:sp>
      <p:sp>
        <p:nvSpPr>
          <p:cNvPr id="6" name="页脚占位符 5">
            <a:extLst>
              <a:ext uri="{FF2B5EF4-FFF2-40B4-BE49-F238E27FC236}">
                <a16:creationId xmlns:a16="http://schemas.microsoft.com/office/drawing/2014/main" id="{F1233B74-0F39-486C-97D4-A40C62680BC3}"/>
              </a:ext>
            </a:extLst>
          </p:cNvPr>
          <p:cNvSpPr>
            <a:spLocks noGrp="1"/>
          </p:cNvSpPr>
          <p:nvPr>
            <p:ph type="ftr" sz="quarter" idx="11"/>
          </p:nvPr>
        </p:nvSpPr>
        <p:spPr/>
        <p:txBody>
          <a:bodyPr/>
          <a:lstStyle>
            <a:lvl1pPr algn="l">
              <a:defRPr sz="1200">
                <a:solidFill>
                  <a:schemeClr val="bg2">
                    <a:shade val="50000"/>
                    <a:satMod val="200000"/>
                  </a:schemeClr>
                </a:solidFill>
              </a:defRPr>
            </a:lvl1pPr>
            <a:extLst/>
          </a:lstStyle>
          <a:p>
            <a:pPr>
              <a:defRPr/>
            </a:pPr>
            <a:endParaRPr lang="en-US"/>
          </a:p>
        </p:txBody>
      </p:sp>
      <p:sp>
        <p:nvSpPr>
          <p:cNvPr id="7" name="灯片编号占位符 6">
            <a:extLst>
              <a:ext uri="{FF2B5EF4-FFF2-40B4-BE49-F238E27FC236}">
                <a16:creationId xmlns:a16="http://schemas.microsoft.com/office/drawing/2014/main" id="{BE705932-928F-4D25-A664-093D619F8D7C}"/>
              </a:ext>
            </a:extLst>
          </p:cNvPr>
          <p:cNvSpPr>
            <a:spLocks noGrp="1"/>
          </p:cNvSpPr>
          <p:nvPr>
            <p:ph type="sldNum" sz="quarter" idx="12"/>
          </p:nvPr>
        </p:nvSpPr>
        <p:spPr/>
        <p:txBody>
          <a:bodyPr/>
          <a:lstStyle>
            <a:lvl1pPr>
              <a:defRPr/>
            </a:lvl1pPr>
          </a:lstStyle>
          <a:p>
            <a:fld id="{31B0F7BE-76C0-4E58-82E1-9AFCE7FA05AE}" type="slidenum">
              <a:rPr lang="en-US" altLang="zh-CN"/>
              <a:pPr/>
              <a:t>‹#›</a:t>
            </a:fld>
            <a:endParaRPr lang="en-US" altLang="zh-CN"/>
          </a:p>
        </p:txBody>
      </p:sp>
    </p:spTree>
    <p:extLst>
      <p:ext uri="{BB962C8B-B14F-4D97-AF65-F5344CB8AC3E}">
        <p14:creationId xmlns:p14="http://schemas.microsoft.com/office/powerpoint/2010/main" val="96957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32">
            <a:extLst>
              <a:ext uri="{FF2B5EF4-FFF2-40B4-BE49-F238E27FC236}">
                <a16:creationId xmlns:a16="http://schemas.microsoft.com/office/drawing/2014/main" id="{50791DF6-8788-41F8-823C-40145B951B57}"/>
              </a:ext>
            </a:extLst>
          </p:cNvPr>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a:lnSpc>
                <a:spcPts val="3000"/>
              </a:lnSpc>
              <a:spcBef>
                <a:spcPts val="600"/>
              </a:spcBef>
              <a:buClr>
                <a:schemeClr val="accent1"/>
              </a:buClr>
              <a:buSzPct val="80000"/>
              <a:buFont typeface="Wingdings 2"/>
              <a:buNone/>
              <a:defRPr/>
            </a:pPr>
            <a:endParaRPr lang="en-US" sz="3200">
              <a:latin typeface="+mn-lt"/>
              <a:ea typeface="+mn-ea"/>
            </a:endParaRPr>
          </a:p>
        </p:txBody>
      </p:sp>
      <p:sp>
        <p:nvSpPr>
          <p:cNvPr id="6" name="流程图: 过程 33">
            <a:extLst>
              <a:ext uri="{FF2B5EF4-FFF2-40B4-BE49-F238E27FC236}">
                <a16:creationId xmlns:a16="http://schemas.microsoft.com/office/drawing/2014/main" id="{749B0A1E-C5FE-4340-8DD8-B60D6C6ABDF6}"/>
              </a:ext>
            </a:extLst>
          </p:cNvPr>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流程图: 过程 34">
            <a:extLst>
              <a:ext uri="{FF2B5EF4-FFF2-40B4-BE49-F238E27FC236}">
                <a16:creationId xmlns:a16="http://schemas.microsoft.com/office/drawing/2014/main" id="{A601CA88-038F-4311-9B3C-F9AC618E9FF9}"/>
              </a:ext>
            </a:extLst>
          </p:cNvPr>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标题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zh-CN" altLang="en-US"/>
              <a:t>单击此处编辑母版标题样式</a:t>
            </a:r>
            <a:endParaRPr lang="en-US"/>
          </a:p>
        </p:txBody>
      </p:sp>
      <p:sp>
        <p:nvSpPr>
          <p:cNvPr id="3" name="图片占位符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a:t>单击此处编辑母版文本样式</a:t>
            </a:r>
          </a:p>
        </p:txBody>
      </p:sp>
      <p:sp>
        <p:nvSpPr>
          <p:cNvPr id="8" name="日期占位符 4">
            <a:extLst>
              <a:ext uri="{FF2B5EF4-FFF2-40B4-BE49-F238E27FC236}">
                <a16:creationId xmlns:a16="http://schemas.microsoft.com/office/drawing/2014/main" id="{695A000E-3B5F-4490-808D-B980DE4DAB3F}"/>
              </a:ext>
            </a:extLst>
          </p:cNvPr>
          <p:cNvSpPr>
            <a:spLocks noGrp="1"/>
          </p:cNvSpPr>
          <p:nvPr>
            <p:ph type="dt" sz="half" idx="10"/>
          </p:nvPr>
        </p:nvSpPr>
        <p:spPr/>
        <p:txBody>
          <a:bodyPr/>
          <a:lstStyle>
            <a:lvl1pPr>
              <a:defRPr/>
            </a:lvl1pPr>
            <a:extLst/>
          </a:lstStyle>
          <a:p>
            <a:pPr>
              <a:defRPr/>
            </a:pPr>
            <a:fld id="{908B1B05-297C-453F-9EA1-C80B8DB95DA8}" type="datetimeFigureOut">
              <a:rPr lang="en-US"/>
              <a:pPr>
                <a:defRPr/>
              </a:pPr>
              <a:t>1/5/2021</a:t>
            </a:fld>
            <a:endParaRPr lang="en-US">
              <a:solidFill>
                <a:schemeClr val="tx1"/>
              </a:solidFill>
            </a:endParaRPr>
          </a:p>
        </p:txBody>
      </p:sp>
      <p:sp>
        <p:nvSpPr>
          <p:cNvPr id="9" name="页脚占位符 5">
            <a:extLst>
              <a:ext uri="{FF2B5EF4-FFF2-40B4-BE49-F238E27FC236}">
                <a16:creationId xmlns:a16="http://schemas.microsoft.com/office/drawing/2014/main" id="{08E2A161-FCD6-46A7-BF8B-C93CB70B289A}"/>
              </a:ext>
            </a:extLst>
          </p:cNvPr>
          <p:cNvSpPr>
            <a:spLocks noGrp="1"/>
          </p:cNvSpPr>
          <p:nvPr>
            <p:ph type="ftr" sz="quarter" idx="11"/>
          </p:nvPr>
        </p:nvSpPr>
        <p:spPr/>
        <p:txBody>
          <a:bodyPr/>
          <a:lstStyle>
            <a:lvl1pPr algn="l">
              <a:defRPr sz="1200"/>
            </a:lvl1pPr>
            <a:extLst/>
          </a:lstStyle>
          <a:p>
            <a:pPr>
              <a:defRPr/>
            </a:pPr>
            <a:endParaRPr lang="en-US"/>
          </a:p>
        </p:txBody>
      </p:sp>
      <p:sp>
        <p:nvSpPr>
          <p:cNvPr id="10" name="灯片编号占位符 6">
            <a:extLst>
              <a:ext uri="{FF2B5EF4-FFF2-40B4-BE49-F238E27FC236}">
                <a16:creationId xmlns:a16="http://schemas.microsoft.com/office/drawing/2014/main" id="{EC6BD2DC-3DC3-42D9-986A-8975B9C72DB4}"/>
              </a:ext>
            </a:extLst>
          </p:cNvPr>
          <p:cNvSpPr>
            <a:spLocks noGrp="1"/>
          </p:cNvSpPr>
          <p:nvPr>
            <p:ph type="sldNum" sz="quarter" idx="12"/>
          </p:nvPr>
        </p:nvSpPr>
        <p:spPr/>
        <p:txBody>
          <a:bodyPr/>
          <a:lstStyle>
            <a:lvl1pPr>
              <a:defRPr/>
            </a:lvl1pPr>
          </a:lstStyle>
          <a:p>
            <a:fld id="{FB36EF56-DFB3-4B30-B967-0F3EFD6DF4EB}" type="slidenum">
              <a:rPr lang="en-US" altLang="zh-CN"/>
              <a:pPr/>
              <a:t>‹#›</a:t>
            </a:fld>
            <a:endParaRPr lang="en-US" altLang="zh-CN">
              <a:solidFill>
                <a:schemeClr val="tx1"/>
              </a:solidFill>
            </a:endParaRPr>
          </a:p>
        </p:txBody>
      </p:sp>
    </p:spTree>
    <p:extLst>
      <p:ext uri="{BB962C8B-B14F-4D97-AF65-F5344CB8AC3E}">
        <p14:creationId xmlns:p14="http://schemas.microsoft.com/office/powerpoint/2010/main" val="251119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 Target="../slides/slide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饼形 6">
            <a:extLst>
              <a:ext uri="{FF2B5EF4-FFF2-40B4-BE49-F238E27FC236}">
                <a16:creationId xmlns:a16="http://schemas.microsoft.com/office/drawing/2014/main" id="{F7461790-5FA0-409D-A37E-5AF6EF665306}"/>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椭圆 7">
            <a:extLst>
              <a:ext uri="{FF2B5EF4-FFF2-40B4-BE49-F238E27FC236}">
                <a16:creationId xmlns:a16="http://schemas.microsoft.com/office/drawing/2014/main" id="{694E59AB-3A6D-4DA0-9E2A-0561BF8ABB3F}"/>
              </a:ext>
            </a:extLst>
          </p:cNvPr>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同心圆 10">
            <a:extLst>
              <a:ext uri="{FF2B5EF4-FFF2-40B4-BE49-F238E27FC236}">
                <a16:creationId xmlns:a16="http://schemas.microsoft.com/office/drawing/2014/main" id="{E4BA7BFC-186F-4528-8602-1252E79095ED}"/>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矩形 11">
            <a:extLst>
              <a:ext uri="{FF2B5EF4-FFF2-40B4-BE49-F238E27FC236}">
                <a16:creationId xmlns:a16="http://schemas.microsoft.com/office/drawing/2014/main" id="{33679049-01F0-48F8-AF63-91226935780E}"/>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标题占位符 4">
            <a:extLst>
              <a:ext uri="{FF2B5EF4-FFF2-40B4-BE49-F238E27FC236}">
                <a16:creationId xmlns:a16="http://schemas.microsoft.com/office/drawing/2014/main" id="{367E3B2C-6551-46DE-B3EC-975B556B41F7}"/>
              </a:ext>
            </a:extLst>
          </p:cNvPr>
          <p:cNvSpPr>
            <a:spLocks noGrp="1"/>
          </p:cNvSpPr>
          <p:nvPr>
            <p:ph type="title"/>
          </p:nvPr>
        </p:nvSpPr>
        <p:spPr>
          <a:xfrm>
            <a:off x="1435100" y="274638"/>
            <a:ext cx="7499350" cy="1143000"/>
          </a:xfrm>
          <a:prstGeom prst="rect">
            <a:avLst/>
          </a:prstGeom>
        </p:spPr>
        <p:txBody>
          <a:bodyPr anchor="ctr">
            <a:normAutofit/>
          </a:bodyPr>
          <a:lstStyle/>
          <a:p>
            <a:r>
              <a:rPr lang="zh-CN" altLang="en-US"/>
              <a:t>单击此处编辑母版标题样式</a:t>
            </a:r>
            <a:endParaRPr lang="en-US"/>
          </a:p>
        </p:txBody>
      </p:sp>
      <p:sp>
        <p:nvSpPr>
          <p:cNvPr id="6153" name="文本占位符 8">
            <a:extLst>
              <a:ext uri="{FF2B5EF4-FFF2-40B4-BE49-F238E27FC236}">
                <a16:creationId xmlns:a16="http://schemas.microsoft.com/office/drawing/2014/main" id="{75368C0E-3989-41E5-B68E-0E359AC6D5C9}"/>
              </a:ext>
            </a:extLst>
          </p:cNvPr>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4" name="日期占位符 23">
            <a:extLst>
              <a:ext uri="{FF2B5EF4-FFF2-40B4-BE49-F238E27FC236}">
                <a16:creationId xmlns:a16="http://schemas.microsoft.com/office/drawing/2014/main" id="{AD87001D-5AF9-4923-8102-01575B023F18}"/>
              </a:ext>
            </a:extLst>
          </p:cNvPr>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latin typeface="Arial" charset="0"/>
              </a:defRPr>
            </a:lvl1pPr>
            <a:extLst/>
          </a:lstStyle>
          <a:p>
            <a:pPr>
              <a:defRPr/>
            </a:pPr>
            <a:fld id="{A06B2710-A2E5-4EDB-8B95-935C4B6AC34E}" type="datetimeFigureOut">
              <a:rPr lang="en-US"/>
              <a:pPr>
                <a:defRPr/>
              </a:pPr>
              <a:t>1/5/2021</a:t>
            </a:fld>
            <a:endParaRPr lang="en-US" sz="1000" dirty="0">
              <a:solidFill>
                <a:schemeClr val="tx1"/>
              </a:solidFill>
            </a:endParaRPr>
          </a:p>
        </p:txBody>
      </p:sp>
      <p:sp>
        <p:nvSpPr>
          <p:cNvPr id="10" name="页脚占位符 9">
            <a:extLst>
              <a:ext uri="{FF2B5EF4-FFF2-40B4-BE49-F238E27FC236}">
                <a16:creationId xmlns:a16="http://schemas.microsoft.com/office/drawing/2014/main" id="{164742FE-7D5B-42CC-81D6-7F67C7ADC82D}"/>
              </a:ext>
            </a:extLst>
          </p:cNvPr>
          <p:cNvSpPr>
            <a:spLocks noGrp="1"/>
          </p:cNvSpPr>
          <p:nvPr>
            <p:ph type="ftr" sz="quarter" idx="3"/>
          </p:nvPr>
        </p:nvSpPr>
        <p:spPr>
          <a:xfrm>
            <a:off x="5715000" y="6305550"/>
            <a:ext cx="2895600" cy="476250"/>
          </a:xfrm>
          <a:prstGeom prst="rect">
            <a:avLst/>
          </a:prstGeom>
        </p:spPr>
        <p:txBody>
          <a:bodyPr anchor="b"/>
          <a:lstStyle>
            <a:lvl1pPr algn="r" eaLnBrk="1" latinLnBrk="0" hangingPunct="1">
              <a:defRPr kumimoji="0" sz="1000">
                <a:solidFill>
                  <a:schemeClr val="tx1"/>
                </a:solidFill>
                <a:effectLst/>
                <a:latin typeface="Arial" charset="0"/>
              </a:defRPr>
            </a:lvl1pPr>
            <a:extLst/>
          </a:lstStyle>
          <a:p>
            <a:pPr>
              <a:defRPr/>
            </a:pPr>
            <a:endParaRPr lang="en-US"/>
          </a:p>
        </p:txBody>
      </p:sp>
      <p:sp>
        <p:nvSpPr>
          <p:cNvPr id="22" name="灯片编号占位符 21">
            <a:extLst>
              <a:ext uri="{FF2B5EF4-FFF2-40B4-BE49-F238E27FC236}">
                <a16:creationId xmlns:a16="http://schemas.microsoft.com/office/drawing/2014/main" id="{03134312-53D1-4F13-9C05-4DFAD40E9CAE}"/>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5A788"/>
                </a:solidFill>
              </a:defRPr>
            </a:lvl1pPr>
          </a:lstStyle>
          <a:p>
            <a:fld id="{486AC60F-1F19-4EA3-ADAC-80D652F56BFB}" type="slidenum">
              <a:rPr lang="en-US" altLang="zh-CN"/>
              <a:pPr/>
              <a:t>‹#›</a:t>
            </a:fld>
            <a:endParaRPr lang="en-US" altLang="zh-CN" sz="1000">
              <a:solidFill>
                <a:schemeClr val="tx1"/>
              </a:solidFill>
            </a:endParaRPr>
          </a:p>
        </p:txBody>
      </p:sp>
      <p:sp>
        <p:nvSpPr>
          <p:cNvPr id="15" name="矩形 14">
            <a:extLst>
              <a:ext uri="{FF2B5EF4-FFF2-40B4-BE49-F238E27FC236}">
                <a16:creationId xmlns:a16="http://schemas.microsoft.com/office/drawing/2014/main" id="{F52DC3D7-5FAD-483E-8447-F6FF0DDA3DAC}"/>
              </a:ext>
            </a:extLst>
          </p:cNvPr>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pic>
        <p:nvPicPr>
          <p:cNvPr id="6158" name="Picture 52">
            <a:extLst>
              <a:ext uri="{FF2B5EF4-FFF2-40B4-BE49-F238E27FC236}">
                <a16:creationId xmlns:a16="http://schemas.microsoft.com/office/drawing/2014/main" id="{958638D3-49CC-4771-ABAD-768AA6E077B7}"/>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368425" y="6381750"/>
            <a:ext cx="78120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22">
            <a:hlinkClick r:id="" action="ppaction://hlinkshowjump?jump=lastslideviewed" highlightClick="1"/>
            <a:extLst>
              <a:ext uri="{FF2B5EF4-FFF2-40B4-BE49-F238E27FC236}">
                <a16:creationId xmlns:a16="http://schemas.microsoft.com/office/drawing/2014/main" id="{15B0EE8C-F05A-4955-AB7A-DDD5C823431C}"/>
              </a:ext>
            </a:extLst>
          </p:cNvPr>
          <p:cNvSpPr>
            <a:spLocks noChangeArrowheads="1"/>
          </p:cNvSpPr>
          <p:nvPr userDrawn="1"/>
        </p:nvSpPr>
        <p:spPr bwMode="auto">
          <a:xfrm>
            <a:off x="6408738" y="6345238"/>
            <a:ext cx="503237" cy="431800"/>
          </a:xfrm>
          <a:prstGeom prst="actionButtonHome">
            <a:avLst/>
          </a:prstGeom>
          <a:solidFill>
            <a:srgbClr val="99CC99"/>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16" name="AutoShape 23">
            <a:hlinkClick r:id="" action="ppaction://hlinkshowjump?jump=previousslide" highlightClick="1"/>
            <a:extLst>
              <a:ext uri="{FF2B5EF4-FFF2-40B4-BE49-F238E27FC236}">
                <a16:creationId xmlns:a16="http://schemas.microsoft.com/office/drawing/2014/main" id="{FFDB1E5A-DED5-404A-AA79-5947005563D0}"/>
              </a:ext>
            </a:extLst>
          </p:cNvPr>
          <p:cNvSpPr>
            <a:spLocks noChangeArrowheads="1"/>
          </p:cNvSpPr>
          <p:nvPr userDrawn="1"/>
        </p:nvSpPr>
        <p:spPr bwMode="auto">
          <a:xfrm>
            <a:off x="7200900" y="6345238"/>
            <a:ext cx="503238" cy="431800"/>
          </a:xfrm>
          <a:prstGeom prst="actionButtonBackPrevious">
            <a:avLst/>
          </a:prstGeom>
          <a:solidFill>
            <a:srgbClr val="99CC99"/>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17" name="AutoShape 24">
            <a:hlinkClick r:id="" action="ppaction://hlinkshowjump?jump=nextslide" highlightClick="1"/>
            <a:extLst>
              <a:ext uri="{FF2B5EF4-FFF2-40B4-BE49-F238E27FC236}">
                <a16:creationId xmlns:a16="http://schemas.microsoft.com/office/drawing/2014/main" id="{2BAB453E-2A12-4E18-9D20-AFB083750DA9}"/>
              </a:ext>
            </a:extLst>
          </p:cNvPr>
          <p:cNvSpPr>
            <a:spLocks noChangeArrowheads="1"/>
          </p:cNvSpPr>
          <p:nvPr userDrawn="1"/>
        </p:nvSpPr>
        <p:spPr bwMode="auto">
          <a:xfrm>
            <a:off x="7993063" y="6345238"/>
            <a:ext cx="504825" cy="431800"/>
          </a:xfrm>
          <a:prstGeom prst="actionButtonForwardNext">
            <a:avLst/>
          </a:prstGeom>
          <a:solidFill>
            <a:srgbClr val="99CC99"/>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18" name="Oval 31">
            <a:extLst>
              <a:ext uri="{FF2B5EF4-FFF2-40B4-BE49-F238E27FC236}">
                <a16:creationId xmlns:a16="http://schemas.microsoft.com/office/drawing/2014/main" id="{D18BC80B-36E4-45F0-8973-E334AAC3382B}"/>
              </a:ext>
            </a:extLst>
          </p:cNvPr>
          <p:cNvSpPr>
            <a:spLocks noChangeArrowheads="1"/>
          </p:cNvSpPr>
          <p:nvPr userDrawn="1"/>
        </p:nvSpPr>
        <p:spPr bwMode="auto">
          <a:xfrm>
            <a:off x="395288" y="6165850"/>
            <a:ext cx="1152525" cy="358775"/>
          </a:xfrm>
          <a:prstGeom prst="ellipse">
            <a:avLst/>
          </a:prstGeom>
          <a:solidFill>
            <a:schemeClr val="accent2"/>
          </a:solidFill>
          <a:ln w="9525">
            <a:solidFill>
              <a:schemeClr val="accent2"/>
            </a:solidFill>
            <a:round/>
            <a:headEnd/>
            <a:tailEnd/>
          </a:ln>
          <a:effectLst/>
        </p:spPr>
        <p:txBody>
          <a:bodyPr wrap="none" anchor="ctr"/>
          <a:lstStyle/>
          <a:p>
            <a:pPr>
              <a:defRPr/>
            </a:pPr>
            <a:endParaRPr lang="zh-CN" altLang="en-US">
              <a:latin typeface="Arial" charset="0"/>
            </a:endParaRPr>
          </a:p>
        </p:txBody>
      </p:sp>
      <p:sp>
        <p:nvSpPr>
          <p:cNvPr id="19" name="AutoShape 36">
            <a:extLst>
              <a:ext uri="{FF2B5EF4-FFF2-40B4-BE49-F238E27FC236}">
                <a16:creationId xmlns:a16="http://schemas.microsoft.com/office/drawing/2014/main" id="{829B3DF6-8347-4627-BBE0-2EEA2E14EDD7}"/>
              </a:ext>
            </a:extLst>
          </p:cNvPr>
          <p:cNvSpPr>
            <a:spLocks noChangeArrowheads="1"/>
          </p:cNvSpPr>
          <p:nvPr userDrawn="1"/>
        </p:nvSpPr>
        <p:spPr bwMode="auto">
          <a:xfrm>
            <a:off x="250825" y="6426200"/>
            <a:ext cx="288925" cy="431800"/>
          </a:xfrm>
          <a:prstGeom prst="star4">
            <a:avLst>
              <a:gd name="adj" fmla="val 12500"/>
            </a:avLst>
          </a:prstGeom>
          <a:solidFill>
            <a:schemeClr val="bg1"/>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20" name="Rectangle 40">
            <a:extLst>
              <a:ext uri="{FF2B5EF4-FFF2-40B4-BE49-F238E27FC236}">
                <a16:creationId xmlns:a16="http://schemas.microsoft.com/office/drawing/2014/main" id="{3F6FA974-6D58-4D72-8621-9F46DA786C67}"/>
              </a:ext>
            </a:extLst>
          </p:cNvPr>
          <p:cNvSpPr>
            <a:spLocks noChangeArrowheads="1"/>
          </p:cNvSpPr>
          <p:nvPr userDrawn="1"/>
        </p:nvSpPr>
        <p:spPr bwMode="auto">
          <a:xfrm>
            <a:off x="1223963" y="0"/>
            <a:ext cx="3887787" cy="441325"/>
          </a:xfrm>
          <a:prstGeom prst="rect">
            <a:avLst/>
          </a:prstGeom>
          <a:solidFill>
            <a:srgbClr val="99CC99"/>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21" name="Oval 41">
            <a:extLst>
              <a:ext uri="{FF2B5EF4-FFF2-40B4-BE49-F238E27FC236}">
                <a16:creationId xmlns:a16="http://schemas.microsoft.com/office/drawing/2014/main" id="{F0B3AFC5-E2D1-44FA-8BD7-3B277CABDC3F}"/>
              </a:ext>
            </a:extLst>
          </p:cNvPr>
          <p:cNvSpPr>
            <a:spLocks noChangeArrowheads="1"/>
          </p:cNvSpPr>
          <p:nvPr userDrawn="1"/>
        </p:nvSpPr>
        <p:spPr bwMode="auto">
          <a:xfrm>
            <a:off x="4895850" y="0"/>
            <a:ext cx="468313" cy="449263"/>
          </a:xfrm>
          <a:prstGeom prst="ellipse">
            <a:avLst/>
          </a:prstGeom>
          <a:solidFill>
            <a:srgbClr val="99CC99"/>
          </a:solidFill>
          <a:ln w="9525">
            <a:solidFill>
              <a:srgbClr val="99CC99"/>
            </a:solidFill>
            <a:round/>
            <a:headEnd/>
            <a:tailEnd/>
          </a:ln>
          <a:effectLst/>
        </p:spPr>
        <p:txBody>
          <a:bodyPr wrap="none" anchor="ctr"/>
          <a:lstStyle/>
          <a:p>
            <a:pPr>
              <a:defRPr/>
            </a:pPr>
            <a:endParaRPr lang="zh-CN" altLang="en-US">
              <a:latin typeface="Arial" charset="0"/>
            </a:endParaRPr>
          </a:p>
        </p:txBody>
      </p:sp>
      <p:sp>
        <p:nvSpPr>
          <p:cNvPr id="23" name="Text Box 29">
            <a:extLst>
              <a:ext uri="{FF2B5EF4-FFF2-40B4-BE49-F238E27FC236}">
                <a16:creationId xmlns:a16="http://schemas.microsoft.com/office/drawing/2014/main" id="{3539B744-FDA9-4B05-BCAC-747B4DCDC695}"/>
              </a:ext>
            </a:extLst>
          </p:cNvPr>
          <p:cNvSpPr txBox="1">
            <a:spLocks noChangeArrowheads="1"/>
          </p:cNvSpPr>
          <p:nvPr userDrawn="1"/>
        </p:nvSpPr>
        <p:spPr bwMode="auto">
          <a:xfrm>
            <a:off x="395288" y="0"/>
            <a:ext cx="4537075" cy="469900"/>
          </a:xfrm>
          <a:prstGeom prst="rect">
            <a:avLst/>
          </a:prstGeom>
          <a:noFill/>
          <a:ln w="9525">
            <a:noFill/>
            <a:miter lim="800000"/>
            <a:headEnd/>
            <a:tailEnd/>
          </a:ln>
          <a:effectLst/>
        </p:spPr>
        <p:txBody>
          <a:bodyPr>
            <a:spAutoFit/>
          </a:bodyPr>
          <a:lstStyle/>
          <a:p>
            <a:pPr>
              <a:lnSpc>
                <a:spcPct val="95000"/>
              </a:lnSpc>
              <a:defRPr/>
            </a:pPr>
            <a:r>
              <a:rPr lang="zh-CN" altLang="en-US" sz="2600">
                <a:solidFill>
                  <a:srgbClr val="000000"/>
                </a:solidFill>
                <a:effectLst>
                  <a:outerShdw blurRad="38100" dist="38100" dir="2700000" algn="tl">
                    <a:srgbClr val="C0C0C0"/>
                  </a:outerShdw>
                </a:effectLst>
                <a:latin typeface="Arial" charset="0"/>
                <a:ea typeface="方正舒体" pitchFamily="2" charset="-122"/>
              </a:rPr>
              <a:t>项目一   供配电系统认知</a:t>
            </a:r>
          </a:p>
        </p:txBody>
      </p:sp>
      <p:sp>
        <p:nvSpPr>
          <p:cNvPr id="25" name="AutoShape 43">
            <a:extLst>
              <a:ext uri="{FF2B5EF4-FFF2-40B4-BE49-F238E27FC236}">
                <a16:creationId xmlns:a16="http://schemas.microsoft.com/office/drawing/2014/main" id="{C9174D16-7B66-40EA-B845-411284B3DF1B}"/>
              </a:ext>
            </a:extLst>
          </p:cNvPr>
          <p:cNvSpPr>
            <a:spLocks noChangeArrowheads="1"/>
          </p:cNvSpPr>
          <p:nvPr userDrawn="1"/>
        </p:nvSpPr>
        <p:spPr bwMode="auto">
          <a:xfrm>
            <a:off x="179388" y="2924175"/>
            <a:ext cx="288925" cy="431800"/>
          </a:xfrm>
          <a:prstGeom prst="star4">
            <a:avLst>
              <a:gd name="adj" fmla="val 12500"/>
            </a:avLst>
          </a:prstGeom>
          <a:solidFill>
            <a:schemeClr val="bg1"/>
          </a:solidFill>
          <a:ln w="9525">
            <a:solidFill>
              <a:schemeClr val="folHlink"/>
            </a:solidFill>
            <a:miter lim="800000"/>
            <a:headEnd/>
            <a:tailEnd/>
          </a:ln>
          <a:effectLst/>
        </p:spPr>
        <p:txBody>
          <a:bodyPr wrap="none" anchor="ctr"/>
          <a:lstStyle/>
          <a:p>
            <a:pPr>
              <a:defRPr/>
            </a:pPr>
            <a:endParaRPr lang="zh-CN" altLang="en-US">
              <a:latin typeface="Arial" charset="0"/>
            </a:endParaRPr>
          </a:p>
        </p:txBody>
      </p:sp>
      <p:sp>
        <p:nvSpPr>
          <p:cNvPr id="26" name="Rectangle 44">
            <a:extLst>
              <a:ext uri="{FF2B5EF4-FFF2-40B4-BE49-F238E27FC236}">
                <a16:creationId xmlns:a16="http://schemas.microsoft.com/office/drawing/2014/main" id="{EE1E3247-F509-4715-BD9E-B8A285B4BADD}"/>
              </a:ext>
            </a:extLst>
          </p:cNvPr>
          <p:cNvSpPr>
            <a:spLocks noChangeArrowheads="1"/>
          </p:cNvSpPr>
          <p:nvPr userDrawn="1"/>
        </p:nvSpPr>
        <p:spPr bwMode="auto">
          <a:xfrm>
            <a:off x="971550" y="6345238"/>
            <a:ext cx="8172450" cy="36512"/>
          </a:xfrm>
          <a:prstGeom prst="rect">
            <a:avLst/>
          </a:prstGeom>
          <a:solidFill>
            <a:srgbClr val="99CC99"/>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27" name="Oval 46">
            <a:extLst>
              <a:ext uri="{FF2B5EF4-FFF2-40B4-BE49-F238E27FC236}">
                <a16:creationId xmlns:a16="http://schemas.microsoft.com/office/drawing/2014/main" id="{C82D0C7E-DF2B-4024-A4AA-3BFFA95DF9FA}"/>
              </a:ext>
            </a:extLst>
          </p:cNvPr>
          <p:cNvSpPr>
            <a:spLocks noChangeArrowheads="1"/>
          </p:cNvSpPr>
          <p:nvPr userDrawn="1"/>
        </p:nvSpPr>
        <p:spPr bwMode="auto">
          <a:xfrm>
            <a:off x="360363" y="1376363"/>
            <a:ext cx="431800" cy="1512887"/>
          </a:xfrm>
          <a:prstGeom prst="ellipse">
            <a:avLst/>
          </a:prstGeom>
          <a:solidFill>
            <a:schemeClr val="bg1"/>
          </a:solidFill>
          <a:ln w="9525">
            <a:solidFill>
              <a:schemeClr val="bg1"/>
            </a:solidFill>
            <a:round/>
            <a:headEnd/>
            <a:tailEnd/>
          </a:ln>
          <a:effectLst/>
        </p:spPr>
        <p:txBody>
          <a:bodyPr wrap="none" anchor="ctr"/>
          <a:lstStyle/>
          <a:p>
            <a:pPr>
              <a:defRPr/>
            </a:pPr>
            <a:endParaRPr lang="zh-CN" altLang="en-US">
              <a:latin typeface="Arial" charset="0"/>
            </a:endParaRPr>
          </a:p>
        </p:txBody>
      </p:sp>
      <p:sp>
        <p:nvSpPr>
          <p:cNvPr id="28" name="Oval 47">
            <a:extLst>
              <a:ext uri="{FF2B5EF4-FFF2-40B4-BE49-F238E27FC236}">
                <a16:creationId xmlns:a16="http://schemas.microsoft.com/office/drawing/2014/main" id="{B3DC37A5-45E0-45AA-8D65-DCDDB60F3929}"/>
              </a:ext>
            </a:extLst>
          </p:cNvPr>
          <p:cNvSpPr>
            <a:spLocks noChangeArrowheads="1"/>
          </p:cNvSpPr>
          <p:nvPr userDrawn="1"/>
        </p:nvSpPr>
        <p:spPr bwMode="auto">
          <a:xfrm>
            <a:off x="358775" y="3465513"/>
            <a:ext cx="431800" cy="395287"/>
          </a:xfrm>
          <a:prstGeom prst="ellipse">
            <a:avLst/>
          </a:prstGeom>
          <a:solidFill>
            <a:schemeClr val="bg1"/>
          </a:solidFill>
          <a:ln w="9525">
            <a:solidFill>
              <a:schemeClr val="bg1"/>
            </a:solidFill>
            <a:round/>
            <a:headEnd/>
            <a:tailEnd/>
          </a:ln>
          <a:effectLst/>
        </p:spPr>
        <p:txBody>
          <a:bodyPr wrap="none" anchor="ctr"/>
          <a:lstStyle/>
          <a:p>
            <a:pPr>
              <a:defRPr/>
            </a:pPr>
            <a:endParaRPr lang="zh-CN" altLang="en-US">
              <a:latin typeface="Arial" charset="0"/>
            </a:endParaRPr>
          </a:p>
        </p:txBody>
      </p:sp>
      <p:sp>
        <p:nvSpPr>
          <p:cNvPr id="29" name="Oval 48">
            <a:extLst>
              <a:ext uri="{FF2B5EF4-FFF2-40B4-BE49-F238E27FC236}">
                <a16:creationId xmlns:a16="http://schemas.microsoft.com/office/drawing/2014/main" id="{3D0900FA-7B93-4EAF-B210-7EDE1EDBF40D}"/>
              </a:ext>
            </a:extLst>
          </p:cNvPr>
          <p:cNvSpPr>
            <a:spLocks noChangeArrowheads="1"/>
          </p:cNvSpPr>
          <p:nvPr userDrawn="1"/>
        </p:nvSpPr>
        <p:spPr bwMode="auto">
          <a:xfrm>
            <a:off x="395288" y="4257675"/>
            <a:ext cx="431800" cy="1512888"/>
          </a:xfrm>
          <a:prstGeom prst="ellipse">
            <a:avLst/>
          </a:prstGeom>
          <a:solidFill>
            <a:schemeClr val="bg1"/>
          </a:solidFill>
          <a:ln w="9525">
            <a:solidFill>
              <a:schemeClr val="bg1"/>
            </a:solidFill>
            <a:round/>
            <a:headEnd/>
            <a:tailEnd/>
          </a:ln>
          <a:effectLst/>
        </p:spPr>
        <p:txBody>
          <a:bodyPr wrap="none" anchor="ctr"/>
          <a:lstStyle/>
          <a:p>
            <a:pPr>
              <a:defRPr/>
            </a:pPr>
            <a:endParaRPr lang="zh-CN" altLang="en-US">
              <a:latin typeface="Arial" charset="0"/>
            </a:endParaRPr>
          </a:p>
        </p:txBody>
      </p:sp>
      <p:sp>
        <p:nvSpPr>
          <p:cNvPr id="30" name="Rectangle 49">
            <a:extLst>
              <a:ext uri="{FF2B5EF4-FFF2-40B4-BE49-F238E27FC236}">
                <a16:creationId xmlns:a16="http://schemas.microsoft.com/office/drawing/2014/main" id="{96C3558F-40F4-472D-9FE1-4E399C030752}"/>
              </a:ext>
            </a:extLst>
          </p:cNvPr>
          <p:cNvSpPr>
            <a:spLocks noChangeArrowheads="1"/>
          </p:cNvSpPr>
          <p:nvPr userDrawn="1"/>
        </p:nvSpPr>
        <p:spPr bwMode="auto">
          <a:xfrm>
            <a:off x="503238" y="6408738"/>
            <a:ext cx="1044575" cy="441325"/>
          </a:xfrm>
          <a:prstGeom prst="rect">
            <a:avLst/>
          </a:prstGeom>
          <a:solidFill>
            <a:schemeClr val="accent2"/>
          </a:solidFill>
          <a:ln w="9525">
            <a:solidFill>
              <a:schemeClr val="accent2"/>
            </a:solidFill>
            <a:miter lim="800000"/>
            <a:headEnd/>
            <a:tailEnd/>
          </a:ln>
          <a:effectLst/>
        </p:spPr>
        <p:txBody>
          <a:bodyPr wrap="none" anchor="ctr"/>
          <a:lstStyle/>
          <a:p>
            <a:pPr>
              <a:defRPr/>
            </a:pPr>
            <a:endParaRPr lang="zh-CN" altLang="en-US">
              <a:latin typeface="Arial" charset="0"/>
            </a:endParaRPr>
          </a:p>
        </p:txBody>
      </p:sp>
      <p:sp>
        <p:nvSpPr>
          <p:cNvPr id="31" name="AutoShape 50">
            <a:extLst>
              <a:ext uri="{FF2B5EF4-FFF2-40B4-BE49-F238E27FC236}">
                <a16:creationId xmlns:a16="http://schemas.microsoft.com/office/drawing/2014/main" id="{F1E4ED1A-A9FD-4E57-9703-351D117E29C6}"/>
              </a:ext>
            </a:extLst>
          </p:cNvPr>
          <p:cNvSpPr>
            <a:spLocks noChangeArrowheads="1"/>
          </p:cNvSpPr>
          <p:nvPr userDrawn="1"/>
        </p:nvSpPr>
        <p:spPr bwMode="auto">
          <a:xfrm>
            <a:off x="1187450" y="6200775"/>
            <a:ext cx="288925" cy="431800"/>
          </a:xfrm>
          <a:prstGeom prst="star4">
            <a:avLst>
              <a:gd name="adj" fmla="val 12500"/>
            </a:avLst>
          </a:prstGeom>
          <a:solidFill>
            <a:schemeClr val="bg1"/>
          </a:solidFill>
          <a:ln w="9525">
            <a:solidFill>
              <a:srgbClr val="99CC99"/>
            </a:solidFill>
            <a:miter lim="800000"/>
            <a:headEnd/>
            <a:tailEnd/>
          </a:ln>
          <a:effectLst/>
        </p:spPr>
        <p:txBody>
          <a:bodyPr wrap="none" anchor="ctr"/>
          <a:lstStyle/>
          <a:p>
            <a:pPr>
              <a:defRPr/>
            </a:pPr>
            <a:endParaRPr lang="zh-CN" altLang="en-US">
              <a:latin typeface="Arial" charset="0"/>
            </a:endParaRPr>
          </a:p>
        </p:txBody>
      </p:sp>
      <p:sp>
        <p:nvSpPr>
          <p:cNvPr id="32" name="AutoShape 58">
            <a:hlinkClick r:id="rId18" action="ppaction://hlinksldjump" highlightClick="1"/>
            <a:extLst>
              <a:ext uri="{FF2B5EF4-FFF2-40B4-BE49-F238E27FC236}">
                <a16:creationId xmlns:a16="http://schemas.microsoft.com/office/drawing/2014/main" id="{842B824F-5805-4CED-87CA-20E784F09648}"/>
              </a:ext>
            </a:extLst>
          </p:cNvPr>
          <p:cNvSpPr>
            <a:spLocks noChangeArrowheads="1"/>
          </p:cNvSpPr>
          <p:nvPr userDrawn="1"/>
        </p:nvSpPr>
        <p:spPr bwMode="auto">
          <a:xfrm>
            <a:off x="2700338" y="6381750"/>
            <a:ext cx="1079500" cy="431800"/>
          </a:xfrm>
          <a:prstGeom prst="actionButtonHome">
            <a:avLst/>
          </a:prstGeom>
          <a:solidFill>
            <a:srgbClr val="99CC99"/>
          </a:solidFill>
          <a:ln w="9525">
            <a:solidFill>
              <a:srgbClr val="99CC99"/>
            </a:solidFill>
            <a:miter lim="800000"/>
            <a:headEnd/>
            <a:tailEnd/>
          </a:ln>
          <a:effectLst/>
        </p:spPr>
        <p:txBody>
          <a:bodyPr wrap="none" anchor="ctr"/>
          <a:lstStyle/>
          <a:p>
            <a:pPr algn="ctr">
              <a:defRPr/>
            </a:pPr>
            <a:r>
              <a:rPr lang="zh-CN" altLang="en-US" b="1">
                <a:solidFill>
                  <a:srgbClr val="003300"/>
                </a:solidFill>
                <a:latin typeface="Times New Roman" pitchFamily="18" charset="0"/>
                <a:ea typeface="黑体" pitchFamily="2" charset="-122"/>
              </a:rPr>
              <a:t>节目录</a:t>
            </a:r>
            <a:endParaRPr lang="zh-CN" altLang="en-US">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ea typeface="华文中宋" pitchFamily="2" charset="-122"/>
        </a:defRPr>
      </a:lvl2pPr>
      <a:lvl3pPr algn="l" rtl="0" eaLnBrk="0" fontAlgn="base" hangingPunct="0">
        <a:spcBef>
          <a:spcPct val="0"/>
        </a:spcBef>
        <a:spcAft>
          <a:spcPct val="0"/>
        </a:spcAft>
        <a:defRPr sz="4300">
          <a:solidFill>
            <a:srgbClr val="572314"/>
          </a:solidFill>
          <a:latin typeface="Gill Sans MT" pitchFamily="34" charset="0"/>
          <a:ea typeface="华文中宋" pitchFamily="2" charset="-122"/>
        </a:defRPr>
      </a:lvl3pPr>
      <a:lvl4pPr algn="l" rtl="0" eaLnBrk="0" fontAlgn="base" hangingPunct="0">
        <a:spcBef>
          <a:spcPct val="0"/>
        </a:spcBef>
        <a:spcAft>
          <a:spcPct val="0"/>
        </a:spcAft>
        <a:defRPr sz="4300">
          <a:solidFill>
            <a:srgbClr val="572314"/>
          </a:solidFill>
          <a:latin typeface="Gill Sans MT" pitchFamily="34" charset="0"/>
          <a:ea typeface="华文中宋" pitchFamily="2" charset="-122"/>
        </a:defRPr>
      </a:lvl4pPr>
      <a:lvl5pPr algn="l" rtl="0" eaLnBrk="0" fontAlgn="base" hangingPunct="0">
        <a:spcBef>
          <a:spcPct val="0"/>
        </a:spcBef>
        <a:spcAft>
          <a:spcPct val="0"/>
        </a:spcAft>
        <a:defRPr sz="4300">
          <a:solidFill>
            <a:srgbClr val="572314"/>
          </a:solidFill>
          <a:latin typeface="Gill Sans MT" pitchFamily="34" charset="0"/>
          <a:ea typeface="华文中宋" pitchFamily="2" charset="-122"/>
        </a:defRPr>
      </a:lvl5pPr>
      <a:lvl6pPr marL="457200" algn="l" rtl="0" fontAlgn="base">
        <a:spcBef>
          <a:spcPct val="0"/>
        </a:spcBef>
        <a:spcAft>
          <a:spcPct val="0"/>
        </a:spcAft>
        <a:defRPr sz="4300">
          <a:solidFill>
            <a:srgbClr val="572314"/>
          </a:solidFill>
          <a:latin typeface="Gill Sans MT" pitchFamily="34" charset="0"/>
          <a:ea typeface="华文中宋" pitchFamily="2" charset="-122"/>
        </a:defRPr>
      </a:lvl6pPr>
      <a:lvl7pPr marL="914400" algn="l" rtl="0" fontAlgn="base">
        <a:spcBef>
          <a:spcPct val="0"/>
        </a:spcBef>
        <a:spcAft>
          <a:spcPct val="0"/>
        </a:spcAft>
        <a:defRPr sz="4300">
          <a:solidFill>
            <a:srgbClr val="572314"/>
          </a:solidFill>
          <a:latin typeface="Gill Sans MT" pitchFamily="34" charset="0"/>
          <a:ea typeface="华文中宋" pitchFamily="2" charset="-122"/>
        </a:defRPr>
      </a:lvl7pPr>
      <a:lvl8pPr marL="1371600" algn="l" rtl="0" fontAlgn="base">
        <a:spcBef>
          <a:spcPct val="0"/>
        </a:spcBef>
        <a:spcAft>
          <a:spcPct val="0"/>
        </a:spcAft>
        <a:defRPr sz="4300">
          <a:solidFill>
            <a:srgbClr val="572314"/>
          </a:solidFill>
          <a:latin typeface="Gill Sans MT" pitchFamily="34" charset="0"/>
          <a:ea typeface="华文中宋" pitchFamily="2" charset="-122"/>
        </a:defRPr>
      </a:lvl8pPr>
      <a:lvl9pPr marL="1828800" algn="l" rtl="0" fontAlgn="base">
        <a:spcBef>
          <a:spcPct val="0"/>
        </a:spcBef>
        <a:spcAft>
          <a:spcPct val="0"/>
        </a:spcAft>
        <a:defRPr sz="4300">
          <a:solidFill>
            <a:srgbClr val="572314"/>
          </a:solidFill>
          <a:latin typeface="Gill Sans MT" pitchFamily="34" charset="0"/>
          <a:ea typeface="华文中宋" pitchFamily="2"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8.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1.xml"/><Relationship Id="rId4" Type="http://schemas.openxmlformats.org/officeDocument/2006/relationships/slide" Target="slide4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hoto.dj365.com.cn/p.asp?id=513978"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hyperlink" Target="http://image.baidu.com/i?ct=503316480&amp;z=0&amp;tn=baiduimagedetail&amp;word=%B3%B1%CF%AB%B7%A2%B5%E7%D5%BE&amp;in=12746&amp;cl=2&amp;cm=1&amp;sc=0&amp;lm=-1&amp;pn=8&amp;rn=1&amp;di=46211968&amp;ln=18" TargetMode="Externa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CC%AB%D1%F4%C4%DC%B7%A2%B5%E7&amp;in=25183&amp;cl=2&amp;cm=1&amp;sc=0&amp;lm=-1&amp;pn=1&amp;rn=1&amp;di=2190947200&amp;ln=200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image.baidu.com/i?ct=503316480&amp;z=0&amp;tn=baiduimagedetail&amp;word=%B5%D8%C8%C8%B7%A2%B5%E7%D5%BE&amp;in=18096&amp;cl=2&amp;cm=1&amp;sc=0&amp;lm=-1&amp;pn=11&amp;rn=1&amp;di=1669959360&amp;ln=61" TargetMode="Externa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image" Target="../media/image45.gif"/></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49.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slide" Target="slide15.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2.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slide" Target="slide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slide" Target="slide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64.wmf"/><Relationship Id="rId7" Type="http://schemas.openxmlformats.org/officeDocument/2006/relationships/image" Target="../media/image66.wmf"/><Relationship Id="rId2" Type="http://schemas.openxmlformats.org/officeDocument/2006/relationships/oleObject" Target="../embeddings/oleObject3.bin"/><Relationship Id="rId1" Type="http://schemas.openxmlformats.org/officeDocument/2006/relationships/slideLayout" Target="../slideLayouts/slideLayout15.xml"/><Relationship Id="rId6" Type="http://schemas.openxmlformats.org/officeDocument/2006/relationships/oleObject" Target="../embeddings/oleObject5.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67.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Box 2">
            <a:extLst>
              <a:ext uri="{FF2B5EF4-FFF2-40B4-BE49-F238E27FC236}">
                <a16:creationId xmlns:a16="http://schemas.microsoft.com/office/drawing/2014/main" id="{307D5E2C-0E92-4778-B504-B86A3420E1E1}"/>
              </a:ext>
            </a:extLst>
          </p:cNvPr>
          <p:cNvSpPr txBox="1">
            <a:spLocks noChangeArrowheads="1"/>
          </p:cNvSpPr>
          <p:nvPr/>
        </p:nvSpPr>
        <p:spPr bwMode="auto">
          <a:xfrm>
            <a:off x="1008063" y="1341438"/>
            <a:ext cx="6804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a:solidFill>
                  <a:srgbClr val="FF0000"/>
                </a:solidFill>
              </a:rPr>
              <a:t>供配电系统概述和认知</a:t>
            </a:r>
          </a:p>
        </p:txBody>
      </p:sp>
      <p:sp>
        <p:nvSpPr>
          <p:cNvPr id="22531" name="TextBox 3">
            <a:extLst>
              <a:ext uri="{FF2B5EF4-FFF2-40B4-BE49-F238E27FC236}">
                <a16:creationId xmlns:a16="http://schemas.microsoft.com/office/drawing/2014/main" id="{6029FD36-15C5-4BDA-8ABF-4DC1ECB6FBC3}"/>
              </a:ext>
            </a:extLst>
          </p:cNvPr>
          <p:cNvSpPr txBox="1">
            <a:spLocks noChangeArrowheads="1"/>
          </p:cNvSpPr>
          <p:nvPr/>
        </p:nvSpPr>
        <p:spPr bwMode="auto">
          <a:xfrm>
            <a:off x="1331913" y="4113213"/>
            <a:ext cx="6804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浙江大学电气工程学院</a:t>
            </a:r>
            <a:endParaRPr lang="en-US" altLang="zh-CN" sz="2400" b="1"/>
          </a:p>
          <a:p>
            <a:pPr algn="ctr" eaLnBrk="1" hangingPunct="1"/>
            <a:r>
              <a:rPr lang="zh-CN" altLang="en-US" sz="2400" b="1"/>
              <a:t>杨强 </a:t>
            </a:r>
            <a:endParaRPr lang="en-US" altLang="zh-CN" sz="2400" b="1"/>
          </a:p>
          <a:p>
            <a:pPr algn="ctr" eaLnBrk="1" hangingPunct="1"/>
            <a:r>
              <a:rPr lang="en-US" altLang="zh-CN" sz="2400" b="1"/>
              <a:t>[qyang@zju.edu.cn]</a:t>
            </a:r>
            <a:endParaRPr lang="zh-CN" altLang="en-US"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51">
            <a:extLst>
              <a:ext uri="{FF2B5EF4-FFF2-40B4-BE49-F238E27FC236}">
                <a16:creationId xmlns:a16="http://schemas.microsoft.com/office/drawing/2014/main" id="{46032E1F-28DD-4083-BC85-777367976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413" y="3644900"/>
            <a:ext cx="38163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49">
            <a:extLst>
              <a:ext uri="{FF2B5EF4-FFF2-40B4-BE49-F238E27FC236}">
                <a16:creationId xmlns:a16="http://schemas.microsoft.com/office/drawing/2014/main" id="{41DDCD26-C178-4C8A-98B6-228DAA5C6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3716338"/>
            <a:ext cx="3889375"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5">
            <a:extLst>
              <a:ext uri="{FF2B5EF4-FFF2-40B4-BE49-F238E27FC236}">
                <a16:creationId xmlns:a16="http://schemas.microsoft.com/office/drawing/2014/main" id="{0D3055B4-3DD7-4C22-9248-5D59FABA4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0" y="1208088"/>
            <a:ext cx="32019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Rectangle 9">
            <a:extLst>
              <a:ext uri="{FF2B5EF4-FFF2-40B4-BE49-F238E27FC236}">
                <a16:creationId xmlns:a16="http://schemas.microsoft.com/office/drawing/2014/main" id="{B3ECFA3F-1599-40F0-98C8-30213CF3753F}"/>
              </a:ext>
            </a:extLst>
          </p:cNvPr>
          <p:cNvSpPr>
            <a:spLocks noChangeArrowheads="1"/>
          </p:cNvSpPr>
          <p:nvPr/>
        </p:nvSpPr>
        <p:spPr bwMode="auto">
          <a:xfrm>
            <a:off x="2376488" y="584200"/>
            <a:ext cx="3924300" cy="427038"/>
          </a:xfrm>
          <a:prstGeom prst="rect">
            <a:avLst/>
          </a:prstGeom>
          <a:gradFill rotWithShape="1">
            <a:gsLst>
              <a:gs pos="0">
                <a:srgbClr val="FFFF99">
                  <a:gamma/>
                  <a:tint val="0"/>
                  <a:invGamma/>
                  <a:alpha val="0"/>
                </a:srgbClr>
              </a:gs>
              <a:gs pos="50000">
                <a:srgbClr val="FFFF99"/>
              </a:gs>
              <a:gs pos="100000">
                <a:srgbClr val="FFFF99">
                  <a:gamma/>
                  <a:tint val="0"/>
                  <a:invGamma/>
                  <a:alpha val="0"/>
                </a:srgbClr>
              </a:gs>
            </a:gsLst>
            <a:lin ang="5400000" scaled="1"/>
          </a:gradFill>
          <a:ln w="9525">
            <a:noFill/>
            <a:miter lim="800000"/>
            <a:headEnd/>
            <a:tailEnd/>
          </a:ln>
          <a:effectLst/>
        </p:spPr>
        <p:txBody>
          <a:bodyPr lIns="0" tIns="0" rIns="0" bIns="0" anchor="ctr">
            <a:spAutoFit/>
          </a:bodyPr>
          <a:lstStyle/>
          <a:p>
            <a:pPr algn="ctr">
              <a:defRPr/>
            </a:pPr>
            <a:r>
              <a:rPr lang="en-US" altLang="zh-CN" sz="2800" b="1">
                <a:solidFill>
                  <a:srgbClr val="003300"/>
                </a:solidFill>
                <a:latin typeface="楷体_GB2312" pitchFamily="49" charset="-122"/>
                <a:ea typeface="楷体_GB2312" pitchFamily="49" charset="-122"/>
              </a:rPr>
              <a:t>1. </a:t>
            </a:r>
            <a:r>
              <a:rPr lang="zh-CN" altLang="en-US" sz="2800" b="1">
                <a:solidFill>
                  <a:srgbClr val="003300"/>
                </a:solidFill>
                <a:latin typeface="楷体_GB2312" pitchFamily="49" charset="-122"/>
                <a:ea typeface="楷体_GB2312" pitchFamily="49" charset="-122"/>
              </a:rPr>
              <a:t>电力系统的组成 </a:t>
            </a:r>
          </a:p>
        </p:txBody>
      </p:sp>
      <p:pic>
        <p:nvPicPr>
          <p:cNvPr id="29704" name="Picture 54">
            <a:extLst>
              <a:ext uri="{FF2B5EF4-FFF2-40B4-BE49-F238E27FC236}">
                <a16:creationId xmlns:a16="http://schemas.microsoft.com/office/drawing/2014/main" id="{C9EEDF78-F5C8-4A1B-A1BC-330C3ACA8C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63" y="1520825"/>
            <a:ext cx="25908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52">
            <a:extLst>
              <a:ext uri="{FF2B5EF4-FFF2-40B4-BE49-F238E27FC236}">
                <a16:creationId xmlns:a16="http://schemas.microsoft.com/office/drawing/2014/main" id="{71BB4719-6803-4D35-904B-53B1C68F30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2388" y="1412875"/>
            <a:ext cx="2879725"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Rectangle 34">
            <a:extLst>
              <a:ext uri="{FF2B5EF4-FFF2-40B4-BE49-F238E27FC236}">
                <a16:creationId xmlns:a16="http://schemas.microsoft.com/office/drawing/2014/main" id="{DEB325BD-6752-48BA-A905-0C34E5EF1080}"/>
              </a:ext>
            </a:extLst>
          </p:cNvPr>
          <p:cNvSpPr>
            <a:spLocks noChangeArrowheads="1"/>
          </p:cNvSpPr>
          <p:nvPr/>
        </p:nvSpPr>
        <p:spPr bwMode="auto">
          <a:xfrm>
            <a:off x="719138" y="1052513"/>
            <a:ext cx="2700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b="1">
                <a:solidFill>
                  <a:srgbClr val="CC0000"/>
                </a:solidFill>
                <a:latin typeface="Times New Roman" panose="02020603050405020304" pitchFamily="18" charset="0"/>
                <a:ea typeface="楷体_GB2312" panose="02010609030101010101" pitchFamily="49" charset="-122"/>
              </a:rPr>
              <a:t>多个发电厂并网组成的</a:t>
            </a:r>
            <a:endParaRPr lang="zh-CN" altLang="en-US" sz="2000">
              <a:solidFill>
                <a:srgbClr val="CC0000"/>
              </a:solidFill>
              <a:latin typeface="Times New Roman" panose="02020603050405020304" pitchFamily="18" charset="0"/>
              <a:ea typeface="楷体_GB2312" panose="02010609030101010101" pitchFamily="49" charset="-122"/>
            </a:endParaRPr>
          </a:p>
        </p:txBody>
      </p:sp>
      <p:sp>
        <p:nvSpPr>
          <p:cNvPr id="17421" name="Text Box 13">
            <a:extLst>
              <a:ext uri="{FF2B5EF4-FFF2-40B4-BE49-F238E27FC236}">
                <a16:creationId xmlns:a16="http://schemas.microsoft.com/office/drawing/2014/main" id="{0FF54A0A-F306-4318-8C47-A63F2ADA21FC}"/>
              </a:ext>
            </a:extLst>
          </p:cNvPr>
          <p:cNvSpPr txBox="1">
            <a:spLocks noChangeArrowheads="1"/>
          </p:cNvSpPr>
          <p:nvPr/>
        </p:nvSpPr>
        <p:spPr bwMode="auto">
          <a:xfrm>
            <a:off x="3348038" y="1125538"/>
            <a:ext cx="1187450" cy="304800"/>
          </a:xfrm>
          <a:prstGeom prst="rect">
            <a:avLst/>
          </a:prstGeom>
          <a:noFill/>
          <a:ln w="9525">
            <a:noFill/>
            <a:miter lim="800000"/>
            <a:headEnd/>
            <a:tailEnd/>
          </a:ln>
          <a:effectLst/>
        </p:spPr>
        <p:txBody>
          <a:bodyPr lIns="0" tIns="0" rIns="0" bIns="0">
            <a:spAutoFit/>
          </a:bodyPr>
          <a:lstStyle/>
          <a:p>
            <a:pPr>
              <a:spcBef>
                <a:spcPct val="50000"/>
              </a:spcBef>
              <a:defRPr/>
            </a:pPr>
            <a:r>
              <a:rPr lang="zh-CN" altLang="en-US" sz="2000">
                <a:solidFill>
                  <a:srgbClr val="FF0000"/>
                </a:solidFill>
                <a:effectLst>
                  <a:outerShdw blurRad="38100" dist="38100" dir="2700000" algn="tl">
                    <a:srgbClr val="C0C0C0"/>
                  </a:outerShdw>
                </a:effectLst>
                <a:latin typeface="Arial" charset="0"/>
                <a:ea typeface="黑体" pitchFamily="2" charset="-122"/>
              </a:rPr>
              <a:t>发电环节</a:t>
            </a:r>
          </a:p>
        </p:txBody>
      </p:sp>
      <p:sp>
        <p:nvSpPr>
          <p:cNvPr id="17422" name="Text Box 14">
            <a:extLst>
              <a:ext uri="{FF2B5EF4-FFF2-40B4-BE49-F238E27FC236}">
                <a16:creationId xmlns:a16="http://schemas.microsoft.com/office/drawing/2014/main" id="{91C15FD4-FB79-4173-997D-7AD8671E30A3}"/>
              </a:ext>
            </a:extLst>
          </p:cNvPr>
          <p:cNvSpPr txBox="1">
            <a:spLocks noChangeArrowheads="1"/>
          </p:cNvSpPr>
          <p:nvPr/>
        </p:nvSpPr>
        <p:spPr bwMode="auto">
          <a:xfrm>
            <a:off x="6985000" y="1160463"/>
            <a:ext cx="1062038" cy="304800"/>
          </a:xfrm>
          <a:prstGeom prst="rect">
            <a:avLst/>
          </a:prstGeom>
          <a:noFill/>
          <a:ln w="9525">
            <a:noFill/>
            <a:miter lim="800000"/>
            <a:headEnd/>
            <a:tailEnd/>
          </a:ln>
          <a:effectLst/>
        </p:spPr>
        <p:txBody>
          <a:bodyPr lIns="0" tIns="0" rIns="0" bIns="0">
            <a:spAutoFit/>
          </a:bodyPr>
          <a:lstStyle/>
          <a:p>
            <a:pPr>
              <a:spcBef>
                <a:spcPct val="50000"/>
              </a:spcBef>
              <a:defRPr/>
            </a:pPr>
            <a:r>
              <a:rPr lang="zh-CN" altLang="en-US" sz="2000">
                <a:solidFill>
                  <a:srgbClr val="FF0000"/>
                </a:solidFill>
                <a:effectLst>
                  <a:outerShdw blurRad="38100" dist="38100" dir="2700000" algn="tl">
                    <a:srgbClr val="C0C0C0"/>
                  </a:outerShdw>
                </a:effectLst>
                <a:latin typeface="Arial" charset="0"/>
                <a:ea typeface="黑体" pitchFamily="2" charset="-122"/>
              </a:rPr>
              <a:t>输电网</a:t>
            </a:r>
          </a:p>
        </p:txBody>
      </p:sp>
      <p:sp>
        <p:nvSpPr>
          <p:cNvPr id="29709" name="Rectangle 31">
            <a:extLst>
              <a:ext uri="{FF2B5EF4-FFF2-40B4-BE49-F238E27FC236}">
                <a16:creationId xmlns:a16="http://schemas.microsoft.com/office/drawing/2014/main" id="{A7E21397-5FA3-4C28-A34A-9566EB7AC051}"/>
              </a:ext>
            </a:extLst>
          </p:cNvPr>
          <p:cNvSpPr>
            <a:spLocks noChangeArrowheads="1"/>
          </p:cNvSpPr>
          <p:nvPr/>
        </p:nvSpPr>
        <p:spPr bwMode="auto">
          <a:xfrm>
            <a:off x="5653088" y="1125538"/>
            <a:ext cx="14398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a:solidFill>
                  <a:srgbClr val="CC0000"/>
                </a:solidFill>
                <a:latin typeface="Times New Roman" panose="02020603050405020304" pitchFamily="18" charset="0"/>
                <a:ea typeface="楷体_GB2312" panose="02010609030101010101" pitchFamily="49" charset="-122"/>
              </a:rPr>
              <a:t>110kV</a:t>
            </a:r>
            <a:r>
              <a:rPr lang="zh-CN" altLang="en-US" sz="2000" b="1">
                <a:solidFill>
                  <a:srgbClr val="CC0000"/>
                </a:solidFill>
                <a:latin typeface="Times New Roman" panose="02020603050405020304" pitchFamily="18" charset="0"/>
                <a:ea typeface="楷体_GB2312" panose="02010609030101010101" pitchFamily="49" charset="-122"/>
              </a:rPr>
              <a:t>以上</a:t>
            </a:r>
            <a:endParaRPr lang="zh-CN" altLang="en-US" sz="2000">
              <a:solidFill>
                <a:srgbClr val="CC0000"/>
              </a:solidFill>
              <a:latin typeface="Times New Roman" panose="02020603050405020304" pitchFamily="18" charset="0"/>
              <a:ea typeface="楷体_GB2312" panose="02010609030101010101" pitchFamily="49" charset="-122"/>
            </a:endParaRPr>
          </a:p>
        </p:txBody>
      </p:sp>
      <p:sp>
        <p:nvSpPr>
          <p:cNvPr id="17423" name="Text Box 15">
            <a:extLst>
              <a:ext uri="{FF2B5EF4-FFF2-40B4-BE49-F238E27FC236}">
                <a16:creationId xmlns:a16="http://schemas.microsoft.com/office/drawing/2014/main" id="{A9D62BD5-CE0D-47E9-8304-742B2842501C}"/>
              </a:ext>
            </a:extLst>
          </p:cNvPr>
          <p:cNvSpPr txBox="1">
            <a:spLocks noChangeArrowheads="1"/>
          </p:cNvSpPr>
          <p:nvPr/>
        </p:nvSpPr>
        <p:spPr bwMode="auto">
          <a:xfrm>
            <a:off x="3240088" y="3860800"/>
            <a:ext cx="1008062" cy="304800"/>
          </a:xfrm>
          <a:prstGeom prst="rect">
            <a:avLst/>
          </a:prstGeom>
          <a:noFill/>
          <a:ln w="9525">
            <a:noFill/>
            <a:miter lim="800000"/>
            <a:headEnd/>
            <a:tailEnd/>
          </a:ln>
          <a:effectLst/>
        </p:spPr>
        <p:txBody>
          <a:bodyPr lIns="0" tIns="0" rIns="0" bIns="0">
            <a:spAutoFit/>
          </a:bodyPr>
          <a:lstStyle/>
          <a:p>
            <a:pPr>
              <a:spcBef>
                <a:spcPct val="50000"/>
              </a:spcBef>
              <a:defRPr/>
            </a:pPr>
            <a:r>
              <a:rPr lang="zh-CN" altLang="en-US" sz="2000">
                <a:solidFill>
                  <a:srgbClr val="FF0000"/>
                </a:solidFill>
                <a:effectLst>
                  <a:outerShdw blurRad="38100" dist="38100" dir="2700000" algn="tl">
                    <a:srgbClr val="C0C0C0"/>
                  </a:outerShdw>
                </a:effectLst>
                <a:latin typeface="Arial" charset="0"/>
                <a:ea typeface="黑体" pitchFamily="2" charset="-122"/>
              </a:rPr>
              <a:t>配电网</a:t>
            </a:r>
          </a:p>
        </p:txBody>
      </p:sp>
      <p:sp>
        <p:nvSpPr>
          <p:cNvPr id="29711" name="Rectangle 32">
            <a:extLst>
              <a:ext uri="{FF2B5EF4-FFF2-40B4-BE49-F238E27FC236}">
                <a16:creationId xmlns:a16="http://schemas.microsoft.com/office/drawing/2014/main" id="{19462222-E75B-4669-8CF6-E18131D92A73}"/>
              </a:ext>
            </a:extLst>
          </p:cNvPr>
          <p:cNvSpPr>
            <a:spLocks noChangeArrowheads="1"/>
          </p:cNvSpPr>
          <p:nvPr/>
        </p:nvSpPr>
        <p:spPr bwMode="auto">
          <a:xfrm>
            <a:off x="1908175" y="3824288"/>
            <a:ext cx="143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a:solidFill>
                  <a:srgbClr val="CC0000"/>
                </a:solidFill>
                <a:latin typeface="Times New Roman" panose="02020603050405020304" pitchFamily="18" charset="0"/>
                <a:ea typeface="楷体_GB2312" panose="02010609030101010101" pitchFamily="49" charset="-122"/>
              </a:rPr>
              <a:t>110kV</a:t>
            </a:r>
            <a:r>
              <a:rPr lang="zh-CN" altLang="en-US" sz="2000" b="1">
                <a:solidFill>
                  <a:srgbClr val="CC0000"/>
                </a:solidFill>
                <a:latin typeface="Times New Roman" panose="02020603050405020304" pitchFamily="18" charset="0"/>
                <a:ea typeface="楷体_GB2312" panose="02010609030101010101" pitchFamily="49" charset="-122"/>
              </a:rPr>
              <a:t>以下</a:t>
            </a:r>
            <a:endParaRPr lang="zh-CN" altLang="en-US" sz="2000">
              <a:solidFill>
                <a:srgbClr val="CC0000"/>
              </a:solidFill>
              <a:latin typeface="Times New Roman" panose="02020603050405020304" pitchFamily="18" charset="0"/>
              <a:ea typeface="楷体_GB2312" panose="02010609030101010101" pitchFamily="49" charset="-122"/>
            </a:endParaRPr>
          </a:p>
        </p:txBody>
      </p:sp>
      <p:sp>
        <p:nvSpPr>
          <p:cNvPr id="17424" name="Text Box 16">
            <a:extLst>
              <a:ext uri="{FF2B5EF4-FFF2-40B4-BE49-F238E27FC236}">
                <a16:creationId xmlns:a16="http://schemas.microsoft.com/office/drawing/2014/main" id="{2ABE3FD1-A54A-4665-B8B0-AB30C930EF85}"/>
              </a:ext>
            </a:extLst>
          </p:cNvPr>
          <p:cNvSpPr txBox="1">
            <a:spLocks noChangeArrowheads="1"/>
          </p:cNvSpPr>
          <p:nvPr/>
        </p:nvSpPr>
        <p:spPr bwMode="auto">
          <a:xfrm>
            <a:off x="6985000" y="3789363"/>
            <a:ext cx="1296988" cy="304800"/>
          </a:xfrm>
          <a:prstGeom prst="rect">
            <a:avLst/>
          </a:prstGeom>
          <a:noFill/>
          <a:ln w="9525">
            <a:noFill/>
            <a:miter lim="800000"/>
            <a:headEnd/>
            <a:tailEnd/>
          </a:ln>
          <a:effectLst/>
        </p:spPr>
        <p:txBody>
          <a:bodyPr lIns="0" tIns="0" rIns="0" bIns="0">
            <a:spAutoFit/>
          </a:bodyPr>
          <a:lstStyle/>
          <a:p>
            <a:pPr algn="ctr">
              <a:spcBef>
                <a:spcPct val="50000"/>
              </a:spcBef>
              <a:defRPr/>
            </a:pPr>
            <a:r>
              <a:rPr lang="zh-CN" altLang="en-US" sz="2000">
                <a:solidFill>
                  <a:srgbClr val="FF0000"/>
                </a:solidFill>
                <a:effectLst>
                  <a:outerShdw blurRad="38100" dist="38100" dir="2700000" algn="tl">
                    <a:srgbClr val="C0C0C0"/>
                  </a:outerShdw>
                </a:effectLst>
                <a:latin typeface="Arial" charset="0"/>
                <a:ea typeface="黑体" pitchFamily="2" charset="-122"/>
              </a:rPr>
              <a:t>电力用户</a:t>
            </a:r>
          </a:p>
        </p:txBody>
      </p:sp>
      <p:sp>
        <p:nvSpPr>
          <p:cNvPr id="17464" name="Text Box 56">
            <a:extLst>
              <a:ext uri="{FF2B5EF4-FFF2-40B4-BE49-F238E27FC236}">
                <a16:creationId xmlns:a16="http://schemas.microsoft.com/office/drawing/2014/main" id="{8D7DCDE7-A9F8-40E2-AA1F-714F7527C751}"/>
              </a:ext>
            </a:extLst>
          </p:cNvPr>
          <p:cNvSpPr txBox="1">
            <a:spLocks noChangeArrowheads="1"/>
          </p:cNvSpPr>
          <p:nvPr/>
        </p:nvSpPr>
        <p:spPr bwMode="auto">
          <a:xfrm>
            <a:off x="4464050" y="2133600"/>
            <a:ext cx="936625" cy="822325"/>
          </a:xfrm>
          <a:prstGeom prst="rect">
            <a:avLst/>
          </a:prstGeom>
          <a:solidFill>
            <a:srgbClr val="CCFFFF"/>
          </a:solidFill>
          <a:ln w="9525">
            <a:noFill/>
            <a:miter lim="800000"/>
            <a:headEnd/>
            <a:tailEnd/>
          </a:ln>
          <a:effectLst/>
        </p:spPr>
        <p:txBody>
          <a:bodyPr lIns="0" tIns="0" rIns="0" bIns="0">
            <a:spAutoFit/>
          </a:bodyPr>
          <a:lstStyle/>
          <a:p>
            <a:pPr algn="ctr">
              <a:spcBef>
                <a:spcPct val="50000"/>
              </a:spcBef>
              <a:defRPr/>
            </a:pPr>
            <a:r>
              <a:rPr lang="zh-CN" altLang="en-US" sz="5400" b="1">
                <a:solidFill>
                  <a:srgbClr val="FF0000"/>
                </a:solidFill>
                <a:effectLst>
                  <a:outerShdw blurRad="38100" dist="38100" dir="2700000" algn="tl">
                    <a:srgbClr val="000000"/>
                  </a:outerShdw>
                </a:effectLst>
                <a:latin typeface="Times New Roman" pitchFamily="18" charset="0"/>
              </a:rPr>
              <a:t>＋</a:t>
            </a:r>
          </a:p>
        </p:txBody>
      </p:sp>
      <p:sp>
        <p:nvSpPr>
          <p:cNvPr id="17465" name="Text Box 57">
            <a:extLst>
              <a:ext uri="{FF2B5EF4-FFF2-40B4-BE49-F238E27FC236}">
                <a16:creationId xmlns:a16="http://schemas.microsoft.com/office/drawing/2014/main" id="{614A7885-41E8-4DFB-95DB-CFAEE8D58968}"/>
              </a:ext>
            </a:extLst>
          </p:cNvPr>
          <p:cNvSpPr txBox="1">
            <a:spLocks noChangeArrowheads="1"/>
          </p:cNvSpPr>
          <p:nvPr/>
        </p:nvSpPr>
        <p:spPr bwMode="auto">
          <a:xfrm>
            <a:off x="287338" y="4292600"/>
            <a:ext cx="936625" cy="822325"/>
          </a:xfrm>
          <a:prstGeom prst="rect">
            <a:avLst/>
          </a:prstGeom>
          <a:solidFill>
            <a:srgbClr val="CCFFFF"/>
          </a:solidFill>
          <a:ln w="9525">
            <a:noFill/>
            <a:miter lim="800000"/>
            <a:headEnd/>
            <a:tailEnd/>
          </a:ln>
          <a:effectLst/>
        </p:spPr>
        <p:txBody>
          <a:bodyPr lIns="0" tIns="0" rIns="0" bIns="0">
            <a:spAutoFit/>
          </a:bodyPr>
          <a:lstStyle/>
          <a:p>
            <a:pPr algn="ctr">
              <a:spcBef>
                <a:spcPct val="50000"/>
              </a:spcBef>
              <a:defRPr/>
            </a:pPr>
            <a:r>
              <a:rPr lang="zh-CN" altLang="en-US" sz="5400" b="1">
                <a:solidFill>
                  <a:srgbClr val="FF0000"/>
                </a:solidFill>
                <a:effectLst>
                  <a:outerShdw blurRad="38100" dist="38100" dir="2700000" algn="tl">
                    <a:srgbClr val="000000"/>
                  </a:outerShdw>
                </a:effectLst>
                <a:latin typeface="Times New Roman" pitchFamily="18" charset="0"/>
              </a:rPr>
              <a:t>＋</a:t>
            </a:r>
          </a:p>
        </p:txBody>
      </p:sp>
      <p:sp>
        <p:nvSpPr>
          <p:cNvPr id="17466" name="Text Box 58">
            <a:extLst>
              <a:ext uri="{FF2B5EF4-FFF2-40B4-BE49-F238E27FC236}">
                <a16:creationId xmlns:a16="http://schemas.microsoft.com/office/drawing/2014/main" id="{10189ACC-DF09-4BFF-A63E-44C55F2DABAA}"/>
              </a:ext>
            </a:extLst>
          </p:cNvPr>
          <p:cNvSpPr txBox="1">
            <a:spLocks noChangeArrowheads="1"/>
          </p:cNvSpPr>
          <p:nvPr/>
        </p:nvSpPr>
        <p:spPr bwMode="auto">
          <a:xfrm>
            <a:off x="4032250" y="4365625"/>
            <a:ext cx="936625" cy="822325"/>
          </a:xfrm>
          <a:prstGeom prst="rect">
            <a:avLst/>
          </a:prstGeom>
          <a:solidFill>
            <a:srgbClr val="CCFFFF"/>
          </a:solidFill>
          <a:ln w="9525">
            <a:noFill/>
            <a:miter lim="800000"/>
            <a:headEnd/>
            <a:tailEnd/>
          </a:ln>
          <a:effectLst/>
        </p:spPr>
        <p:txBody>
          <a:bodyPr lIns="0" tIns="0" rIns="0" bIns="0">
            <a:spAutoFit/>
          </a:bodyPr>
          <a:lstStyle/>
          <a:p>
            <a:pPr algn="ctr">
              <a:spcBef>
                <a:spcPct val="50000"/>
              </a:spcBef>
              <a:defRPr/>
            </a:pPr>
            <a:r>
              <a:rPr lang="zh-CN" altLang="en-US" sz="5400" b="1">
                <a:solidFill>
                  <a:srgbClr val="FF0000"/>
                </a:solidFill>
                <a:effectLst>
                  <a:outerShdw blurRad="38100" dist="38100" dir="2700000" algn="tl">
                    <a:srgbClr val="000000"/>
                  </a:outerShdw>
                </a:effectLst>
                <a:latin typeface="Times New Roman"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511F1419-13CC-4E2E-A244-94848CC04D17}"/>
              </a:ext>
            </a:extLst>
          </p:cNvPr>
          <p:cNvSpPr txBox="1">
            <a:spLocks noChangeArrowheads="1"/>
          </p:cNvSpPr>
          <p:nvPr/>
        </p:nvSpPr>
        <p:spPr bwMode="auto">
          <a:xfrm>
            <a:off x="4246563" y="3968750"/>
            <a:ext cx="7921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500" b="1">
                <a:solidFill>
                  <a:srgbClr val="003300"/>
                </a:solidFill>
                <a:ea typeface="黑体" panose="02010609060101010101" pitchFamily="49" charset="-122"/>
              </a:rPr>
              <a:t>发电</a:t>
            </a:r>
            <a:endParaRPr lang="zh-CN" altLang="en-US" sz="2500">
              <a:solidFill>
                <a:srgbClr val="003300"/>
              </a:solidFill>
              <a:ea typeface="黑体" panose="02010609060101010101" pitchFamily="49" charset="-122"/>
            </a:endParaRPr>
          </a:p>
        </p:txBody>
      </p:sp>
      <p:sp>
        <p:nvSpPr>
          <p:cNvPr id="30723" name="Text Box 5">
            <a:extLst>
              <a:ext uri="{FF2B5EF4-FFF2-40B4-BE49-F238E27FC236}">
                <a16:creationId xmlns:a16="http://schemas.microsoft.com/office/drawing/2014/main" id="{247874D7-F6D9-41D1-8E0C-EBA5BBFD0933}"/>
              </a:ext>
            </a:extLst>
          </p:cNvPr>
          <p:cNvSpPr txBox="1">
            <a:spLocks noChangeArrowheads="1"/>
          </p:cNvSpPr>
          <p:nvPr/>
        </p:nvSpPr>
        <p:spPr bwMode="auto">
          <a:xfrm>
            <a:off x="5795963" y="3968750"/>
            <a:ext cx="9001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500" b="1">
                <a:solidFill>
                  <a:srgbClr val="003300"/>
                </a:solidFill>
                <a:ea typeface="黑体" panose="02010609060101010101" pitchFamily="49" charset="-122"/>
              </a:rPr>
              <a:t>供电</a:t>
            </a:r>
            <a:endParaRPr lang="zh-CN" altLang="en-US" sz="2500">
              <a:solidFill>
                <a:srgbClr val="003300"/>
              </a:solidFill>
              <a:ea typeface="黑体" panose="02010609060101010101" pitchFamily="49" charset="-122"/>
            </a:endParaRPr>
          </a:p>
        </p:txBody>
      </p:sp>
      <p:sp>
        <p:nvSpPr>
          <p:cNvPr id="30724" name="Text Box 6">
            <a:extLst>
              <a:ext uri="{FF2B5EF4-FFF2-40B4-BE49-F238E27FC236}">
                <a16:creationId xmlns:a16="http://schemas.microsoft.com/office/drawing/2014/main" id="{ADB9B469-9784-4AF8-B742-000F5F5C6613}"/>
              </a:ext>
            </a:extLst>
          </p:cNvPr>
          <p:cNvSpPr txBox="1">
            <a:spLocks noChangeArrowheads="1"/>
          </p:cNvSpPr>
          <p:nvPr/>
        </p:nvSpPr>
        <p:spPr bwMode="auto">
          <a:xfrm>
            <a:off x="7199313" y="3968750"/>
            <a:ext cx="828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500" b="1">
                <a:solidFill>
                  <a:srgbClr val="003300"/>
                </a:solidFill>
                <a:ea typeface="黑体" panose="02010609060101010101" pitchFamily="49" charset="-122"/>
              </a:rPr>
              <a:t>用电</a:t>
            </a:r>
            <a:endParaRPr lang="zh-CN" altLang="en-US" sz="2500">
              <a:solidFill>
                <a:srgbClr val="003300"/>
              </a:solidFill>
              <a:ea typeface="黑体" panose="02010609060101010101" pitchFamily="49" charset="-122"/>
            </a:endParaRPr>
          </a:p>
        </p:txBody>
      </p:sp>
      <p:sp>
        <p:nvSpPr>
          <p:cNvPr id="120839" name="Rectangle 7">
            <a:extLst>
              <a:ext uri="{FF2B5EF4-FFF2-40B4-BE49-F238E27FC236}">
                <a16:creationId xmlns:a16="http://schemas.microsoft.com/office/drawing/2014/main" id="{5E69CFD9-7FE5-4C4B-916B-3F57BFD6AE6D}"/>
              </a:ext>
            </a:extLst>
          </p:cNvPr>
          <p:cNvSpPr>
            <a:spLocks noChangeArrowheads="1"/>
          </p:cNvSpPr>
          <p:nvPr/>
        </p:nvSpPr>
        <p:spPr bwMode="auto">
          <a:xfrm>
            <a:off x="2555875" y="4581525"/>
            <a:ext cx="4067175" cy="476250"/>
          </a:xfrm>
          <a:prstGeom prst="rect">
            <a:avLst/>
          </a:prstGeom>
          <a:gradFill rotWithShape="1">
            <a:gsLst>
              <a:gs pos="0">
                <a:srgbClr val="CCFFFF"/>
              </a:gs>
              <a:gs pos="100000">
                <a:srgbClr val="CCFFFF">
                  <a:gamma/>
                  <a:tint val="0"/>
                  <a:invGamma/>
                  <a:alpha val="0"/>
                </a:srgbClr>
              </a:gs>
            </a:gsLst>
            <a:path path="shape">
              <a:fillToRect l="50000" t="50000" r="50000" b="50000"/>
            </a:path>
          </a:gradFill>
          <a:ln w="9525">
            <a:noFill/>
            <a:miter lim="800000"/>
            <a:headEnd/>
            <a:tailEnd/>
          </a:ln>
          <a:effectLst/>
        </p:spPr>
        <p:txBody>
          <a:bodyPr lIns="0" tIns="0" rIns="0" bIns="0" anchor="ctr">
            <a:spAutoFit/>
          </a:bodyPr>
          <a:lstStyle/>
          <a:p>
            <a:pPr>
              <a:lnSpc>
                <a:spcPct val="120000"/>
              </a:lnSpc>
              <a:defRPr/>
            </a:pPr>
            <a:r>
              <a:rPr lang="zh-CN" altLang="en-US" sz="2600" b="1">
                <a:solidFill>
                  <a:srgbClr val="FF0000"/>
                </a:solidFill>
                <a:effectLst>
                  <a:outerShdw blurRad="38100" dist="38100" dir="2700000" algn="tl">
                    <a:srgbClr val="000000"/>
                  </a:outerShdw>
                </a:effectLst>
                <a:latin typeface="楷体_GB2312" pitchFamily="49" charset="-122"/>
                <a:ea typeface="楷体_GB2312" pitchFamily="49" charset="-122"/>
              </a:rPr>
              <a:t>同时完成，电能不能储存！</a:t>
            </a:r>
            <a:endParaRPr lang="zh-CN" altLang="en-US" sz="2600">
              <a:solidFill>
                <a:srgbClr val="FF0000"/>
              </a:solidFill>
              <a:effectLst>
                <a:outerShdw blurRad="38100" dist="38100" dir="2700000" algn="tl">
                  <a:srgbClr val="000000"/>
                </a:outerShdw>
              </a:effectLst>
              <a:latin typeface="楷体_GB2312" pitchFamily="49" charset="-122"/>
              <a:ea typeface="楷体_GB2312" pitchFamily="49" charset="-122"/>
            </a:endParaRPr>
          </a:p>
        </p:txBody>
      </p:sp>
      <p:sp>
        <p:nvSpPr>
          <p:cNvPr id="120841" name="Rectangle 9">
            <a:extLst>
              <a:ext uri="{FF2B5EF4-FFF2-40B4-BE49-F238E27FC236}">
                <a16:creationId xmlns:a16="http://schemas.microsoft.com/office/drawing/2014/main" id="{03629D4D-4902-48E4-BF29-22683C4E8E65}"/>
              </a:ext>
            </a:extLst>
          </p:cNvPr>
          <p:cNvSpPr>
            <a:spLocks noChangeArrowheads="1"/>
          </p:cNvSpPr>
          <p:nvPr/>
        </p:nvSpPr>
        <p:spPr bwMode="auto">
          <a:xfrm>
            <a:off x="755650" y="3700463"/>
            <a:ext cx="3600450" cy="396875"/>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nchor="ctr">
            <a:spAutoFit/>
          </a:bodyPr>
          <a:lstStyle/>
          <a:p>
            <a:pPr>
              <a:defRPr/>
            </a:pPr>
            <a:r>
              <a:rPr lang="zh-CN" altLang="en-US" sz="2600" b="1">
                <a:solidFill>
                  <a:srgbClr val="000066"/>
                </a:solidFill>
                <a:latin typeface="仿宋_GB2312" pitchFamily="49" charset="-122"/>
                <a:ea typeface="仿宋_GB2312" pitchFamily="49" charset="-122"/>
              </a:rPr>
              <a:t>电力系统的生产特点： </a:t>
            </a:r>
          </a:p>
        </p:txBody>
      </p:sp>
      <p:sp>
        <p:nvSpPr>
          <p:cNvPr id="120842" name="Rectangle 10">
            <a:extLst>
              <a:ext uri="{FF2B5EF4-FFF2-40B4-BE49-F238E27FC236}">
                <a16:creationId xmlns:a16="http://schemas.microsoft.com/office/drawing/2014/main" id="{E28F2B99-059E-4B5F-A6D7-70F6D6E7AF73}"/>
              </a:ext>
            </a:extLst>
          </p:cNvPr>
          <p:cNvSpPr>
            <a:spLocks noChangeArrowheads="1"/>
          </p:cNvSpPr>
          <p:nvPr/>
        </p:nvSpPr>
        <p:spPr bwMode="auto">
          <a:xfrm>
            <a:off x="755650" y="5229225"/>
            <a:ext cx="3132138" cy="396875"/>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nchor="ctr">
            <a:spAutoFit/>
          </a:bodyPr>
          <a:lstStyle/>
          <a:p>
            <a:pPr>
              <a:defRPr/>
            </a:pPr>
            <a:r>
              <a:rPr lang="zh-CN" altLang="en-US" sz="2600" b="1">
                <a:solidFill>
                  <a:srgbClr val="000066"/>
                </a:solidFill>
                <a:latin typeface="仿宋_GB2312" pitchFamily="49" charset="-122"/>
                <a:ea typeface="仿宋_GB2312" pitchFamily="49" charset="-122"/>
              </a:rPr>
              <a:t>对电力系统的要求：</a:t>
            </a:r>
            <a:r>
              <a:rPr lang="zh-CN" altLang="en-US" sz="2600">
                <a:solidFill>
                  <a:srgbClr val="000066"/>
                </a:solidFill>
                <a:latin typeface="仿宋_GB2312" pitchFamily="49" charset="-122"/>
                <a:ea typeface="仿宋_GB2312" pitchFamily="49" charset="-122"/>
              </a:rPr>
              <a:t> </a:t>
            </a:r>
            <a:endParaRPr lang="zh-CN" altLang="en-US" sz="2600" b="1">
              <a:solidFill>
                <a:srgbClr val="000066"/>
              </a:solidFill>
              <a:latin typeface="仿宋_GB2312" pitchFamily="49" charset="-122"/>
              <a:ea typeface="仿宋_GB2312" pitchFamily="49" charset="-122"/>
            </a:endParaRPr>
          </a:p>
        </p:txBody>
      </p:sp>
      <p:sp>
        <p:nvSpPr>
          <p:cNvPr id="120846" name="Rectangle 14">
            <a:extLst>
              <a:ext uri="{FF2B5EF4-FFF2-40B4-BE49-F238E27FC236}">
                <a16:creationId xmlns:a16="http://schemas.microsoft.com/office/drawing/2014/main" id="{B890C13B-49A1-4AE3-87BE-74258F2C7701}"/>
              </a:ext>
            </a:extLst>
          </p:cNvPr>
          <p:cNvSpPr>
            <a:spLocks noChangeArrowheads="1"/>
          </p:cNvSpPr>
          <p:nvPr/>
        </p:nvSpPr>
        <p:spPr bwMode="auto">
          <a:xfrm>
            <a:off x="2303463" y="3033713"/>
            <a:ext cx="4537075" cy="457200"/>
          </a:xfrm>
          <a:prstGeom prst="rect">
            <a:avLst/>
          </a:prstGeom>
          <a:gradFill rotWithShape="1">
            <a:gsLst>
              <a:gs pos="0">
                <a:srgbClr val="CCFFFF">
                  <a:gamma/>
                  <a:tint val="0"/>
                  <a:invGamma/>
                  <a:alpha val="0"/>
                </a:srgbClr>
              </a:gs>
              <a:gs pos="50000">
                <a:srgbClr val="CCFFFF"/>
              </a:gs>
              <a:gs pos="100000">
                <a:srgbClr val="CCFFFF">
                  <a:gamma/>
                  <a:tint val="0"/>
                  <a:invGamma/>
                  <a:alpha val="0"/>
                </a:srgbClr>
              </a:gs>
            </a:gsLst>
            <a:lin ang="5400000" scaled="1"/>
          </a:gradFill>
          <a:ln w="9525">
            <a:noFill/>
            <a:miter lim="800000"/>
            <a:headEnd/>
            <a:tailEnd/>
          </a:ln>
          <a:effectLst/>
        </p:spPr>
        <p:txBody>
          <a:bodyPr lIns="0" tIns="0" rIns="0" bIns="0" anchor="ctr">
            <a:spAutoFit/>
          </a:bodyPr>
          <a:lstStyle/>
          <a:p>
            <a:pPr algn="ctr">
              <a:lnSpc>
                <a:spcPct val="120000"/>
              </a:lnSpc>
              <a:defRPr/>
            </a:pPr>
            <a:r>
              <a:rPr lang="zh-CN" altLang="en-US" sz="2500" b="1">
                <a:solidFill>
                  <a:srgbClr val="FF0000"/>
                </a:solidFill>
                <a:effectLst>
                  <a:outerShdw blurRad="38100" dist="38100" dir="2700000" algn="tl">
                    <a:srgbClr val="000000"/>
                  </a:outerShdw>
                </a:effectLst>
                <a:latin typeface="黑体" pitchFamily="2" charset="-122"/>
                <a:ea typeface="黑体" pitchFamily="2" charset="-122"/>
              </a:rPr>
              <a:t>完成电能的生产、输送和分配</a:t>
            </a:r>
          </a:p>
        </p:txBody>
      </p:sp>
      <p:grpSp>
        <p:nvGrpSpPr>
          <p:cNvPr id="30735" name="Group 15">
            <a:extLst>
              <a:ext uri="{FF2B5EF4-FFF2-40B4-BE49-F238E27FC236}">
                <a16:creationId xmlns:a16="http://schemas.microsoft.com/office/drawing/2014/main" id="{E5C70045-5294-4DBF-AB78-A2A8062D4B6F}"/>
              </a:ext>
            </a:extLst>
          </p:cNvPr>
          <p:cNvGrpSpPr>
            <a:grpSpLocks/>
          </p:cNvGrpSpPr>
          <p:nvPr/>
        </p:nvGrpSpPr>
        <p:grpSpPr bwMode="auto">
          <a:xfrm>
            <a:off x="2232025" y="692150"/>
            <a:ext cx="4679950" cy="574675"/>
            <a:chOff x="862" y="686"/>
            <a:chExt cx="4150" cy="362"/>
          </a:xfrm>
        </p:grpSpPr>
        <p:sp>
          <p:nvSpPr>
            <p:cNvPr id="30743" name="AutoShape 16">
              <a:extLst>
                <a:ext uri="{FF2B5EF4-FFF2-40B4-BE49-F238E27FC236}">
                  <a16:creationId xmlns:a16="http://schemas.microsoft.com/office/drawing/2014/main" id="{72E2C013-6EE7-40D3-B35E-B79A3B60B0D0}"/>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44" name="Rectangle 17">
              <a:extLst>
                <a:ext uri="{FF2B5EF4-FFF2-40B4-BE49-F238E27FC236}">
                  <a16:creationId xmlns:a16="http://schemas.microsoft.com/office/drawing/2014/main" id="{9836CEC0-F23D-4EC1-A068-2EEA8C57D819}"/>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45" name="Rectangle 18">
              <a:extLst>
                <a:ext uri="{FF2B5EF4-FFF2-40B4-BE49-F238E27FC236}">
                  <a16:creationId xmlns:a16="http://schemas.microsoft.com/office/drawing/2014/main" id="{2BF382C9-218C-4DC1-8A5B-1035217D2EC2}"/>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电力系统的功能 </a:t>
              </a:r>
            </a:p>
          </p:txBody>
        </p:sp>
      </p:grpSp>
      <p:pic>
        <p:nvPicPr>
          <p:cNvPr id="30736" name="Picture 19">
            <a:extLst>
              <a:ext uri="{FF2B5EF4-FFF2-40B4-BE49-F238E27FC236}">
                <a16:creationId xmlns:a16="http://schemas.microsoft.com/office/drawing/2014/main" id="{425164C8-E800-4086-84EE-77A070D9D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12875"/>
            <a:ext cx="7500938"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7" name="Group 22">
            <a:extLst>
              <a:ext uri="{FF2B5EF4-FFF2-40B4-BE49-F238E27FC236}">
                <a16:creationId xmlns:a16="http://schemas.microsoft.com/office/drawing/2014/main" id="{5F42319D-368F-4DC8-8DC7-5E3FB16755DF}"/>
              </a:ext>
            </a:extLst>
          </p:cNvPr>
          <p:cNvGrpSpPr>
            <a:grpSpLocks/>
          </p:cNvGrpSpPr>
          <p:nvPr/>
        </p:nvGrpSpPr>
        <p:grpSpPr bwMode="auto">
          <a:xfrm>
            <a:off x="1476375" y="5768975"/>
            <a:ext cx="7488238" cy="457200"/>
            <a:chOff x="930" y="3634"/>
            <a:chExt cx="4717" cy="288"/>
          </a:xfrm>
        </p:grpSpPr>
        <p:sp>
          <p:nvSpPr>
            <p:cNvPr id="30738" name="Text Box 11">
              <a:extLst>
                <a:ext uri="{FF2B5EF4-FFF2-40B4-BE49-F238E27FC236}">
                  <a16:creationId xmlns:a16="http://schemas.microsoft.com/office/drawing/2014/main" id="{D1B06B8B-6CA5-461B-ACA3-DDA8E535BE04}"/>
                </a:ext>
              </a:extLst>
            </p:cNvPr>
            <p:cNvSpPr txBox="1">
              <a:spLocks noChangeArrowheads="1"/>
            </p:cNvSpPr>
            <p:nvPr/>
          </p:nvSpPr>
          <p:spPr bwMode="auto">
            <a:xfrm>
              <a:off x="930" y="3634"/>
              <a:ext cx="88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003300"/>
                  </a:solidFill>
                  <a:ea typeface="黑体" panose="02010609060101010101" pitchFamily="49" charset="-122"/>
                </a:rPr>
                <a:t>安全可靠</a:t>
              </a:r>
              <a:endParaRPr lang="zh-CN" altLang="en-US" sz="2500">
                <a:solidFill>
                  <a:srgbClr val="003300"/>
                </a:solidFill>
                <a:ea typeface="黑体" panose="02010609060101010101" pitchFamily="49" charset="-122"/>
              </a:endParaRPr>
            </a:p>
          </p:txBody>
        </p:sp>
        <p:sp>
          <p:nvSpPr>
            <p:cNvPr id="30739" name="Text Box 12">
              <a:extLst>
                <a:ext uri="{FF2B5EF4-FFF2-40B4-BE49-F238E27FC236}">
                  <a16:creationId xmlns:a16="http://schemas.microsoft.com/office/drawing/2014/main" id="{80EC0FAE-EAB8-48A0-8BC4-3A1DF0BC7152}"/>
                </a:ext>
              </a:extLst>
            </p:cNvPr>
            <p:cNvSpPr txBox="1">
              <a:spLocks noChangeArrowheads="1"/>
            </p:cNvSpPr>
            <p:nvPr/>
          </p:nvSpPr>
          <p:spPr bwMode="auto">
            <a:xfrm>
              <a:off x="1814" y="3657"/>
              <a:ext cx="862"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003300"/>
                  </a:solidFill>
                  <a:ea typeface="黑体" panose="02010609060101010101" pitchFamily="49" charset="-122"/>
                </a:rPr>
                <a:t>质量良好</a:t>
              </a:r>
              <a:endParaRPr lang="zh-CN" altLang="en-US" sz="2500">
                <a:solidFill>
                  <a:srgbClr val="003300"/>
                </a:solidFill>
                <a:ea typeface="黑体" panose="02010609060101010101" pitchFamily="49" charset="-122"/>
              </a:endParaRPr>
            </a:p>
          </p:txBody>
        </p:sp>
        <p:sp>
          <p:nvSpPr>
            <p:cNvPr id="30740" name="Text Box 13">
              <a:extLst>
                <a:ext uri="{FF2B5EF4-FFF2-40B4-BE49-F238E27FC236}">
                  <a16:creationId xmlns:a16="http://schemas.microsoft.com/office/drawing/2014/main" id="{9BD4D88A-DFE5-4C79-A13B-AB979844CB7C}"/>
                </a:ext>
              </a:extLst>
            </p:cNvPr>
            <p:cNvSpPr txBox="1">
              <a:spLocks noChangeArrowheads="1"/>
            </p:cNvSpPr>
            <p:nvPr/>
          </p:nvSpPr>
          <p:spPr bwMode="auto">
            <a:xfrm>
              <a:off x="4785" y="3657"/>
              <a:ext cx="862"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003300"/>
                  </a:solidFill>
                  <a:ea typeface="黑体" panose="02010609060101010101" pitchFamily="49" charset="-122"/>
                </a:rPr>
                <a:t>经济有效</a:t>
              </a:r>
              <a:endParaRPr lang="zh-CN" altLang="en-US" sz="2500">
                <a:solidFill>
                  <a:srgbClr val="003300"/>
                </a:solidFill>
                <a:ea typeface="黑体" panose="02010609060101010101" pitchFamily="49" charset="-122"/>
              </a:endParaRPr>
            </a:p>
          </p:txBody>
        </p:sp>
        <p:sp>
          <p:nvSpPr>
            <p:cNvPr id="30741" name="Text Box 20">
              <a:extLst>
                <a:ext uri="{FF2B5EF4-FFF2-40B4-BE49-F238E27FC236}">
                  <a16:creationId xmlns:a16="http://schemas.microsoft.com/office/drawing/2014/main" id="{C475A27C-C116-4281-8FCF-07BBB9354DEB}"/>
                </a:ext>
              </a:extLst>
            </p:cNvPr>
            <p:cNvSpPr txBox="1">
              <a:spLocks noChangeArrowheads="1"/>
            </p:cNvSpPr>
            <p:nvPr/>
          </p:nvSpPr>
          <p:spPr bwMode="auto">
            <a:xfrm>
              <a:off x="2835" y="3634"/>
              <a:ext cx="9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3300"/>
                  </a:solidFill>
                  <a:ea typeface="黑体" panose="02010609060101010101" pitchFamily="49" charset="-122"/>
                </a:rPr>
                <a:t>电量足够</a:t>
              </a:r>
            </a:p>
          </p:txBody>
        </p:sp>
        <p:sp>
          <p:nvSpPr>
            <p:cNvPr id="30742" name="Text Box 21">
              <a:extLst>
                <a:ext uri="{FF2B5EF4-FFF2-40B4-BE49-F238E27FC236}">
                  <a16:creationId xmlns:a16="http://schemas.microsoft.com/office/drawing/2014/main" id="{06B02800-2827-4B28-8AA6-5E695AB91D46}"/>
                </a:ext>
              </a:extLst>
            </p:cNvPr>
            <p:cNvSpPr txBox="1">
              <a:spLocks noChangeArrowheads="1"/>
            </p:cNvSpPr>
            <p:nvPr/>
          </p:nvSpPr>
          <p:spPr bwMode="auto">
            <a:xfrm>
              <a:off x="3787" y="3634"/>
              <a:ext cx="9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3300"/>
                  </a:solidFill>
                  <a:ea typeface="黑体" panose="02010609060101010101" pitchFamily="49" charset="-122"/>
                </a:rPr>
                <a:t>运行稳定</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Text Box 4">
            <a:extLst>
              <a:ext uri="{FF2B5EF4-FFF2-40B4-BE49-F238E27FC236}">
                <a16:creationId xmlns:a16="http://schemas.microsoft.com/office/drawing/2014/main" id="{17E3BC32-44B0-4203-911B-B3441472CA91}"/>
              </a:ext>
            </a:extLst>
          </p:cNvPr>
          <p:cNvSpPr txBox="1">
            <a:spLocks noChangeArrowheads="1"/>
          </p:cNvSpPr>
          <p:nvPr/>
        </p:nvSpPr>
        <p:spPr bwMode="auto">
          <a:xfrm>
            <a:off x="1439863" y="1449388"/>
            <a:ext cx="6121400" cy="401637"/>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zh-CN" altLang="en-US" sz="2400" b="1">
                <a:solidFill>
                  <a:srgbClr val="003300"/>
                </a:solidFill>
                <a:latin typeface="Arial" charset="0"/>
                <a:ea typeface="黑体" pitchFamily="2" charset="-122"/>
              </a:rPr>
              <a:t>动力系统＝电力系统＋动力装置＋能源系统</a:t>
            </a:r>
            <a:endParaRPr lang="zh-CN" altLang="en-US" sz="2400">
              <a:solidFill>
                <a:srgbClr val="003300"/>
              </a:solidFill>
              <a:latin typeface="Arial" charset="0"/>
              <a:ea typeface="黑体" pitchFamily="2" charset="-122"/>
            </a:endParaRPr>
          </a:p>
        </p:txBody>
      </p:sp>
      <p:sp>
        <p:nvSpPr>
          <p:cNvPr id="19461" name="Text Box 5">
            <a:extLst>
              <a:ext uri="{FF2B5EF4-FFF2-40B4-BE49-F238E27FC236}">
                <a16:creationId xmlns:a16="http://schemas.microsoft.com/office/drawing/2014/main" id="{AA05791E-8E64-4A80-994F-419680275943}"/>
              </a:ext>
            </a:extLst>
          </p:cNvPr>
          <p:cNvSpPr txBox="1">
            <a:spLocks noChangeArrowheads="1"/>
          </p:cNvSpPr>
          <p:nvPr/>
        </p:nvSpPr>
        <p:spPr bwMode="auto">
          <a:xfrm>
            <a:off x="719138" y="3105150"/>
            <a:ext cx="1439862" cy="401638"/>
          </a:xfrm>
          <a:prstGeom prst="rect">
            <a:avLst/>
          </a:prstGeom>
          <a:gradFill rotWithShape="1">
            <a:gsLst>
              <a:gs pos="0">
                <a:schemeClr val="accent1">
                  <a:alpha val="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nSpc>
                <a:spcPct val="110000"/>
              </a:lnSpc>
              <a:defRPr/>
            </a:pPr>
            <a:r>
              <a:rPr lang="zh-CN" altLang="en-US" sz="2400">
                <a:solidFill>
                  <a:srgbClr val="FF0000"/>
                </a:solidFill>
                <a:effectLst>
                  <a:outerShdw blurRad="38100" dist="38100" dir="2700000" algn="tl">
                    <a:srgbClr val="000000"/>
                  </a:outerShdw>
                </a:effectLst>
                <a:latin typeface="Arial" charset="0"/>
                <a:ea typeface="黑体" pitchFamily="2" charset="-122"/>
              </a:rPr>
              <a:t>电力网＝</a:t>
            </a:r>
          </a:p>
        </p:txBody>
      </p:sp>
      <p:sp>
        <p:nvSpPr>
          <p:cNvPr id="31750" name="Rectangle 7">
            <a:extLst>
              <a:ext uri="{FF2B5EF4-FFF2-40B4-BE49-F238E27FC236}">
                <a16:creationId xmlns:a16="http://schemas.microsoft.com/office/drawing/2014/main" id="{3F788013-2B2A-4D88-86F9-2930AF0A2063}"/>
              </a:ext>
            </a:extLst>
          </p:cNvPr>
          <p:cNvSpPr>
            <a:spLocks noChangeArrowheads="1"/>
          </p:cNvSpPr>
          <p:nvPr/>
        </p:nvSpPr>
        <p:spPr bwMode="auto">
          <a:xfrm>
            <a:off x="719138" y="4257675"/>
            <a:ext cx="7812087" cy="1752600"/>
          </a:xfrm>
          <a:prstGeom prst="rect">
            <a:avLst/>
          </a:prstGeom>
          <a:gradFill rotWithShape="1">
            <a:gsLst>
              <a:gs pos="0">
                <a:srgbClr val="FFFFFF">
                  <a:alpha val="0"/>
                </a:srgbClr>
              </a:gs>
              <a:gs pos="100000">
                <a:srgbClr val="FFFF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rgbClr val="000066"/>
                </a:solidFill>
                <a:latin typeface="Times New Roman" panose="02020603050405020304" pitchFamily="18" charset="0"/>
                <a:ea typeface="仿宋_GB2312" pitchFamily="49" charset="-122"/>
              </a:rPr>
              <a:t>    </a:t>
            </a:r>
            <a:r>
              <a:rPr lang="zh-CN" altLang="en-US" sz="2400" b="1">
                <a:solidFill>
                  <a:srgbClr val="000066"/>
                </a:solidFill>
                <a:latin typeface="Times New Roman" panose="02020603050405020304" pitchFamily="18" charset="0"/>
                <a:ea typeface="仿宋_GB2312" pitchFamily="49" charset="-122"/>
              </a:rPr>
              <a:t>按供电范围的大小和电压等级的高低，电力网可分为</a:t>
            </a:r>
            <a:r>
              <a:rPr lang="zh-CN" altLang="en-US" sz="2400" b="1">
                <a:solidFill>
                  <a:srgbClr val="FF0000"/>
                </a:solidFill>
                <a:latin typeface="Times New Roman" panose="02020603050405020304" pitchFamily="18" charset="0"/>
                <a:ea typeface="仿宋_GB2312" pitchFamily="49" charset="-122"/>
              </a:rPr>
              <a:t>地</a:t>
            </a:r>
          </a:p>
          <a:p>
            <a:pPr eaLnBrk="1" hangingPunct="1">
              <a:lnSpc>
                <a:spcPct val="120000"/>
              </a:lnSpc>
            </a:pPr>
            <a:r>
              <a:rPr lang="zh-CN" altLang="en-US" sz="2400" b="1">
                <a:solidFill>
                  <a:srgbClr val="FF0000"/>
                </a:solidFill>
                <a:latin typeface="Times New Roman" panose="02020603050405020304" pitchFamily="18" charset="0"/>
                <a:ea typeface="仿宋_GB2312" pitchFamily="49" charset="-122"/>
              </a:rPr>
              <a:t>方电力网、区域电力网和超高压输电网</a:t>
            </a:r>
            <a:r>
              <a:rPr lang="zh-CN" altLang="en-US" sz="2400" b="1">
                <a:solidFill>
                  <a:srgbClr val="000066"/>
                </a:solidFill>
                <a:latin typeface="Times New Roman" panose="02020603050405020304" pitchFamily="18" charset="0"/>
                <a:ea typeface="仿宋_GB2312" pitchFamily="49" charset="-122"/>
              </a:rPr>
              <a:t>三种类型。一般地</a:t>
            </a:r>
          </a:p>
          <a:p>
            <a:pPr eaLnBrk="1" hangingPunct="1">
              <a:lnSpc>
                <a:spcPct val="120000"/>
              </a:lnSpc>
            </a:pPr>
            <a:r>
              <a:rPr lang="zh-CN" altLang="en-US" sz="2400" b="1">
                <a:solidFill>
                  <a:srgbClr val="000066"/>
                </a:solidFill>
                <a:latin typeface="Times New Roman" panose="02020603050405020304" pitchFamily="18" charset="0"/>
                <a:ea typeface="仿宋_GB2312" pitchFamily="49" charset="-122"/>
              </a:rPr>
              <a:t>方电力网的电压不超过</a:t>
            </a:r>
            <a:r>
              <a:rPr lang="en-US" altLang="zh-CN" sz="2400" b="1">
                <a:solidFill>
                  <a:srgbClr val="000066"/>
                </a:solidFill>
                <a:latin typeface="Times New Roman" panose="02020603050405020304" pitchFamily="18" charset="0"/>
                <a:ea typeface="仿宋_GB2312" pitchFamily="49" charset="-122"/>
              </a:rPr>
              <a:t>35kV</a:t>
            </a:r>
            <a:r>
              <a:rPr lang="zh-CN" altLang="en-US" sz="2400" b="1">
                <a:solidFill>
                  <a:srgbClr val="000066"/>
                </a:solidFill>
                <a:latin typeface="Times New Roman" panose="02020603050405020304" pitchFamily="18" charset="0"/>
                <a:ea typeface="仿宋_GB2312" pitchFamily="49" charset="-122"/>
              </a:rPr>
              <a:t>，区域电力网电压为</a:t>
            </a:r>
            <a:r>
              <a:rPr lang="en-US" altLang="zh-CN" sz="2400" b="1">
                <a:solidFill>
                  <a:srgbClr val="000066"/>
                </a:solidFill>
                <a:latin typeface="Times New Roman" panose="02020603050405020304" pitchFamily="18" charset="0"/>
                <a:ea typeface="仿宋_GB2312" pitchFamily="49" charset="-122"/>
              </a:rPr>
              <a:t>110</a:t>
            </a:r>
            <a:r>
              <a:rPr lang="zh-CN" altLang="en-US" sz="2400" b="1">
                <a:solidFill>
                  <a:srgbClr val="000066"/>
                </a:solidFill>
                <a:latin typeface="Times New Roman" panose="02020603050405020304" pitchFamily="18" charset="0"/>
                <a:ea typeface="仿宋_GB2312" pitchFamily="49" charset="-122"/>
              </a:rPr>
              <a:t>～</a:t>
            </a:r>
            <a:r>
              <a:rPr lang="en-US" altLang="zh-CN" sz="2400" b="1">
                <a:solidFill>
                  <a:srgbClr val="000066"/>
                </a:solidFill>
                <a:latin typeface="Times New Roman" panose="02020603050405020304" pitchFamily="18" charset="0"/>
                <a:ea typeface="仿宋_GB2312" pitchFamily="49" charset="-122"/>
              </a:rPr>
              <a:t>220</a:t>
            </a:r>
          </a:p>
          <a:p>
            <a:pPr eaLnBrk="1" hangingPunct="1">
              <a:lnSpc>
                <a:spcPct val="120000"/>
              </a:lnSpc>
            </a:pPr>
            <a:r>
              <a:rPr lang="en-US" altLang="zh-CN" sz="2400" b="1">
                <a:solidFill>
                  <a:srgbClr val="000066"/>
                </a:solidFill>
                <a:latin typeface="Times New Roman" panose="02020603050405020304" pitchFamily="18" charset="0"/>
                <a:ea typeface="仿宋_GB2312" pitchFamily="49" charset="-122"/>
              </a:rPr>
              <a:t>kV</a:t>
            </a:r>
            <a:r>
              <a:rPr lang="zh-CN" altLang="en-US" sz="2400" b="1">
                <a:solidFill>
                  <a:srgbClr val="000066"/>
                </a:solidFill>
                <a:latin typeface="Times New Roman" panose="02020603050405020304" pitchFamily="18" charset="0"/>
                <a:ea typeface="仿宋_GB2312" pitchFamily="49" charset="-122"/>
              </a:rPr>
              <a:t>，电压为</a:t>
            </a:r>
            <a:r>
              <a:rPr lang="en-US" altLang="zh-CN" sz="2400" b="1">
                <a:solidFill>
                  <a:srgbClr val="000066"/>
                </a:solidFill>
                <a:latin typeface="Times New Roman" panose="02020603050405020304" pitchFamily="18" charset="0"/>
                <a:ea typeface="仿宋_GB2312" pitchFamily="49" charset="-122"/>
              </a:rPr>
              <a:t>330kV</a:t>
            </a:r>
            <a:r>
              <a:rPr lang="zh-CN" altLang="en-US" sz="2400" b="1">
                <a:solidFill>
                  <a:srgbClr val="000066"/>
                </a:solidFill>
                <a:latin typeface="Times New Roman" panose="02020603050405020304" pitchFamily="18" charset="0"/>
                <a:ea typeface="仿宋_GB2312" pitchFamily="49" charset="-122"/>
              </a:rPr>
              <a:t>及以上的为超高压远距离输电网。</a:t>
            </a:r>
          </a:p>
        </p:txBody>
      </p:sp>
      <p:sp>
        <p:nvSpPr>
          <p:cNvPr id="31751" name="Rectangle 9">
            <a:extLst>
              <a:ext uri="{FF2B5EF4-FFF2-40B4-BE49-F238E27FC236}">
                <a16:creationId xmlns:a16="http://schemas.microsoft.com/office/drawing/2014/main" id="{9D1B80C0-CDD9-4B9C-8F9E-B9521CACAADF}"/>
              </a:ext>
            </a:extLst>
          </p:cNvPr>
          <p:cNvSpPr>
            <a:spLocks noChangeArrowheads="1"/>
          </p:cNvSpPr>
          <p:nvPr/>
        </p:nvSpPr>
        <p:spPr bwMode="auto">
          <a:xfrm>
            <a:off x="684213" y="1989138"/>
            <a:ext cx="7848600" cy="401637"/>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solidFill>
                  <a:srgbClr val="000066"/>
                </a:solidFill>
                <a:latin typeface="仿宋_GB2312" pitchFamily="49" charset="-122"/>
                <a:ea typeface="仿宋_GB2312" pitchFamily="49" charset="-122"/>
              </a:rPr>
              <a:t>  </a:t>
            </a:r>
            <a:r>
              <a:rPr lang="zh-CN" altLang="en-US" sz="2400" b="1">
                <a:solidFill>
                  <a:srgbClr val="000066"/>
                </a:solidFill>
                <a:latin typeface="仿宋_GB2312" pitchFamily="49" charset="-122"/>
                <a:ea typeface="仿宋_GB2312" pitchFamily="49" charset="-122"/>
              </a:rPr>
              <a:t>动力系统是电能、能源的生产与消费联系起来的纽带。</a:t>
            </a:r>
            <a:r>
              <a:rPr lang="zh-CN" altLang="en-US">
                <a:solidFill>
                  <a:srgbClr val="000066"/>
                </a:solidFill>
                <a:latin typeface="仿宋_GB2312" pitchFamily="49" charset="-122"/>
                <a:ea typeface="仿宋_GB2312" pitchFamily="49" charset="-122"/>
              </a:rPr>
              <a:t>  </a:t>
            </a:r>
          </a:p>
        </p:txBody>
      </p:sp>
      <p:pic>
        <p:nvPicPr>
          <p:cNvPr id="31752" name="Picture 12">
            <a:extLst>
              <a:ext uri="{FF2B5EF4-FFF2-40B4-BE49-F238E27FC236}">
                <a16:creationId xmlns:a16="http://schemas.microsoft.com/office/drawing/2014/main" id="{1B34BB74-42A9-47A7-8668-3A7AA6BD4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2746375"/>
            <a:ext cx="136842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 Box 13">
            <a:extLst>
              <a:ext uri="{FF2B5EF4-FFF2-40B4-BE49-F238E27FC236}">
                <a16:creationId xmlns:a16="http://schemas.microsoft.com/office/drawing/2014/main" id="{1190F08D-762A-46CD-8E73-E308776F9E39}"/>
              </a:ext>
            </a:extLst>
          </p:cNvPr>
          <p:cNvSpPr txBox="1">
            <a:spLocks noChangeArrowheads="1"/>
          </p:cNvSpPr>
          <p:nvPr/>
        </p:nvSpPr>
        <p:spPr bwMode="auto">
          <a:xfrm>
            <a:off x="3238500" y="3033713"/>
            <a:ext cx="468313" cy="536575"/>
          </a:xfrm>
          <a:prstGeom prst="rect">
            <a:avLst/>
          </a:prstGeom>
          <a:gradFill rotWithShape="1">
            <a:gsLst>
              <a:gs pos="0">
                <a:schemeClr val="accent1">
                  <a:alpha val="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nSpc>
                <a:spcPct val="110000"/>
              </a:lnSpc>
              <a:defRPr/>
            </a:pPr>
            <a:r>
              <a:rPr lang="zh-CN" altLang="en-US" sz="3200">
                <a:solidFill>
                  <a:srgbClr val="FF0000"/>
                </a:solidFill>
                <a:effectLst>
                  <a:outerShdw blurRad="38100" dist="38100" dir="2700000" algn="tl">
                    <a:srgbClr val="000000"/>
                  </a:outerShdw>
                </a:effectLst>
                <a:latin typeface="Arial" charset="0"/>
                <a:ea typeface="黑体" pitchFamily="2" charset="-122"/>
              </a:rPr>
              <a:t>＋</a:t>
            </a:r>
          </a:p>
        </p:txBody>
      </p:sp>
      <p:sp>
        <p:nvSpPr>
          <p:cNvPr id="19472" name="Text Box 16">
            <a:extLst>
              <a:ext uri="{FF2B5EF4-FFF2-40B4-BE49-F238E27FC236}">
                <a16:creationId xmlns:a16="http://schemas.microsoft.com/office/drawing/2014/main" id="{FA3FF2A1-9DE3-4C0B-AB33-8E7C559FA490}"/>
              </a:ext>
            </a:extLst>
          </p:cNvPr>
          <p:cNvSpPr txBox="1">
            <a:spLocks noChangeArrowheads="1"/>
          </p:cNvSpPr>
          <p:nvPr/>
        </p:nvSpPr>
        <p:spPr bwMode="auto">
          <a:xfrm>
            <a:off x="5688013" y="2997200"/>
            <a:ext cx="468312" cy="536575"/>
          </a:xfrm>
          <a:prstGeom prst="rect">
            <a:avLst/>
          </a:prstGeom>
          <a:gradFill rotWithShape="1">
            <a:gsLst>
              <a:gs pos="0">
                <a:schemeClr val="accent1">
                  <a:alpha val="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nSpc>
                <a:spcPct val="110000"/>
              </a:lnSpc>
              <a:defRPr/>
            </a:pPr>
            <a:r>
              <a:rPr lang="zh-CN" altLang="en-US" sz="3200">
                <a:solidFill>
                  <a:srgbClr val="FF0000"/>
                </a:solidFill>
                <a:effectLst>
                  <a:outerShdw blurRad="38100" dist="38100" dir="2700000" algn="tl">
                    <a:srgbClr val="000000"/>
                  </a:outerShdw>
                </a:effectLst>
                <a:latin typeface="Arial" charset="0"/>
                <a:ea typeface="黑体" pitchFamily="2" charset="-122"/>
              </a:rPr>
              <a:t>＋</a:t>
            </a:r>
          </a:p>
        </p:txBody>
      </p:sp>
      <p:grpSp>
        <p:nvGrpSpPr>
          <p:cNvPr id="31755" name="Group 18">
            <a:extLst>
              <a:ext uri="{FF2B5EF4-FFF2-40B4-BE49-F238E27FC236}">
                <a16:creationId xmlns:a16="http://schemas.microsoft.com/office/drawing/2014/main" id="{5EA832C6-A4BC-4EF2-A474-4DC28643152F}"/>
              </a:ext>
            </a:extLst>
          </p:cNvPr>
          <p:cNvGrpSpPr>
            <a:grpSpLocks/>
          </p:cNvGrpSpPr>
          <p:nvPr/>
        </p:nvGrpSpPr>
        <p:grpSpPr bwMode="auto">
          <a:xfrm>
            <a:off x="3671888" y="2781300"/>
            <a:ext cx="1908175" cy="1204913"/>
            <a:chOff x="2268" y="1933"/>
            <a:chExt cx="1202" cy="759"/>
          </a:xfrm>
        </p:grpSpPr>
        <p:pic>
          <p:nvPicPr>
            <p:cNvPr id="31763" name="Picture 15">
              <a:extLst>
                <a:ext uri="{FF2B5EF4-FFF2-40B4-BE49-F238E27FC236}">
                  <a16:creationId xmlns:a16="http://schemas.microsoft.com/office/drawing/2014/main" id="{36EF1827-F8A2-4D42-BEC8-68CB5CE46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 y="1933"/>
              <a:ext cx="1202"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9473" name="Text Box 17">
              <a:extLst>
                <a:ext uri="{FF2B5EF4-FFF2-40B4-BE49-F238E27FC236}">
                  <a16:creationId xmlns:a16="http://schemas.microsoft.com/office/drawing/2014/main" id="{EC29C4A9-4693-4CAB-A57E-AC82287D05E1}"/>
                </a:ext>
              </a:extLst>
            </p:cNvPr>
            <p:cNvSpPr txBox="1">
              <a:spLocks noChangeArrowheads="1"/>
            </p:cNvSpPr>
            <p:nvPr/>
          </p:nvSpPr>
          <p:spPr bwMode="auto">
            <a:xfrm>
              <a:off x="2676" y="1979"/>
              <a:ext cx="613" cy="253"/>
            </a:xfrm>
            <a:prstGeom prst="rect">
              <a:avLst/>
            </a:prstGeom>
            <a:gradFill rotWithShape="1">
              <a:gsLst>
                <a:gs pos="0">
                  <a:schemeClr val="accent1">
                    <a:alpha val="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nSpc>
                  <a:spcPct val="110000"/>
                </a:lnSpc>
                <a:defRPr/>
              </a:pPr>
              <a:r>
                <a:rPr lang="zh-CN" altLang="en-US" sz="2400">
                  <a:solidFill>
                    <a:srgbClr val="FF0000"/>
                  </a:solidFill>
                  <a:effectLst>
                    <a:outerShdw blurRad="38100" dist="38100" dir="2700000" algn="tl">
                      <a:srgbClr val="000000"/>
                    </a:outerShdw>
                  </a:effectLst>
                  <a:latin typeface="Arial" charset="0"/>
                  <a:ea typeface="黑体" pitchFamily="2" charset="-122"/>
                </a:rPr>
                <a:t>输电网</a:t>
              </a:r>
            </a:p>
          </p:txBody>
        </p:sp>
      </p:grpSp>
      <p:grpSp>
        <p:nvGrpSpPr>
          <p:cNvPr id="31756" name="Group 21">
            <a:extLst>
              <a:ext uri="{FF2B5EF4-FFF2-40B4-BE49-F238E27FC236}">
                <a16:creationId xmlns:a16="http://schemas.microsoft.com/office/drawing/2014/main" id="{9B112E2E-9891-4794-BA59-46BDC875291D}"/>
              </a:ext>
            </a:extLst>
          </p:cNvPr>
          <p:cNvGrpSpPr>
            <a:grpSpLocks/>
          </p:cNvGrpSpPr>
          <p:nvPr/>
        </p:nvGrpSpPr>
        <p:grpSpPr bwMode="auto">
          <a:xfrm>
            <a:off x="6264275" y="2673350"/>
            <a:ext cx="2051050" cy="1425575"/>
            <a:chOff x="3901" y="1842"/>
            <a:chExt cx="1292" cy="898"/>
          </a:xfrm>
        </p:grpSpPr>
        <p:pic>
          <p:nvPicPr>
            <p:cNvPr id="31761" name="Picture 19">
              <a:extLst>
                <a:ext uri="{FF2B5EF4-FFF2-40B4-BE49-F238E27FC236}">
                  <a16:creationId xmlns:a16="http://schemas.microsoft.com/office/drawing/2014/main" id="{DCEF3220-DF87-4284-9718-F20D21921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 y="1842"/>
              <a:ext cx="1292"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 Box 20">
              <a:extLst>
                <a:ext uri="{FF2B5EF4-FFF2-40B4-BE49-F238E27FC236}">
                  <a16:creationId xmlns:a16="http://schemas.microsoft.com/office/drawing/2014/main" id="{195BE8CC-F89C-4A8A-9A27-0B24C2FA964C}"/>
                </a:ext>
              </a:extLst>
            </p:cNvPr>
            <p:cNvSpPr txBox="1">
              <a:spLocks noChangeArrowheads="1"/>
            </p:cNvSpPr>
            <p:nvPr/>
          </p:nvSpPr>
          <p:spPr bwMode="auto">
            <a:xfrm>
              <a:off x="4218" y="1888"/>
              <a:ext cx="884" cy="253"/>
            </a:xfrm>
            <a:prstGeom prst="rect">
              <a:avLst/>
            </a:prstGeom>
            <a:gradFill rotWithShape="1">
              <a:gsLst>
                <a:gs pos="0">
                  <a:schemeClr val="accent1">
                    <a:alpha val="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nSpc>
                  <a:spcPct val="110000"/>
                </a:lnSpc>
                <a:defRPr/>
              </a:pPr>
              <a:r>
                <a:rPr lang="zh-CN" altLang="en-US" sz="2400">
                  <a:solidFill>
                    <a:srgbClr val="FF0000"/>
                  </a:solidFill>
                  <a:effectLst>
                    <a:outerShdw blurRad="38100" dist="38100" dir="2700000" algn="tl">
                      <a:srgbClr val="000000"/>
                    </a:outerShdw>
                  </a:effectLst>
                  <a:latin typeface="Arial" charset="0"/>
                  <a:ea typeface="黑体" pitchFamily="2" charset="-122"/>
                </a:rPr>
                <a:t>电力用户</a:t>
              </a:r>
            </a:p>
          </p:txBody>
        </p:sp>
      </p:grpSp>
      <p:grpSp>
        <p:nvGrpSpPr>
          <p:cNvPr id="31757" name="Group 22">
            <a:extLst>
              <a:ext uri="{FF2B5EF4-FFF2-40B4-BE49-F238E27FC236}">
                <a16:creationId xmlns:a16="http://schemas.microsoft.com/office/drawing/2014/main" id="{6D208917-9478-4F8E-BFBF-095D6F1CDB3B}"/>
              </a:ext>
            </a:extLst>
          </p:cNvPr>
          <p:cNvGrpSpPr>
            <a:grpSpLocks/>
          </p:cNvGrpSpPr>
          <p:nvPr/>
        </p:nvGrpSpPr>
        <p:grpSpPr bwMode="auto">
          <a:xfrm>
            <a:off x="1908175" y="657225"/>
            <a:ext cx="5580063" cy="574675"/>
            <a:chOff x="862" y="686"/>
            <a:chExt cx="4150" cy="362"/>
          </a:xfrm>
        </p:grpSpPr>
        <p:sp>
          <p:nvSpPr>
            <p:cNvPr id="31758" name="AutoShape 23">
              <a:extLst>
                <a:ext uri="{FF2B5EF4-FFF2-40B4-BE49-F238E27FC236}">
                  <a16:creationId xmlns:a16="http://schemas.microsoft.com/office/drawing/2014/main" id="{D29019A1-49E8-4013-BC5A-EA1115211974}"/>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9" name="Rectangle 24">
              <a:extLst>
                <a:ext uri="{FF2B5EF4-FFF2-40B4-BE49-F238E27FC236}">
                  <a16:creationId xmlns:a16="http://schemas.microsoft.com/office/drawing/2014/main" id="{46AD6EC5-70AD-4B79-8FAA-A7A65C7AC740}"/>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60" name="Rectangle 25">
              <a:extLst>
                <a:ext uri="{FF2B5EF4-FFF2-40B4-BE49-F238E27FC236}">
                  <a16:creationId xmlns:a16="http://schemas.microsoft.com/office/drawing/2014/main" id="{5D009AC1-7400-4F82-BC48-C7D3F3DDB119}"/>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电力系统的基本概念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16F7577-4837-4172-87A3-E563698E88C2}"/>
              </a:ext>
            </a:extLst>
          </p:cNvPr>
          <p:cNvSpPr>
            <a:spLocks noChangeArrowheads="1"/>
          </p:cNvSpPr>
          <p:nvPr/>
        </p:nvSpPr>
        <p:spPr bwMode="auto">
          <a:xfrm>
            <a:off x="5146675" y="85725"/>
            <a:ext cx="35655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800000"/>
                </a:solidFill>
                <a:latin typeface="Times New Roman" panose="02020603050405020304" pitchFamily="18" charset="0"/>
                <a:ea typeface="楷体_GB2312" panose="02010609030101010101" pitchFamily="49" charset="-122"/>
              </a:rPr>
              <a:t>2</a:t>
            </a:r>
            <a:r>
              <a:rPr lang="en-US" altLang="zh-CN" sz="2800" b="1">
                <a:solidFill>
                  <a:srgbClr val="800000"/>
                </a:solidFill>
                <a:ea typeface="楷体_GB2312" panose="02010609030101010101" pitchFamily="49" charset="-122"/>
              </a:rPr>
              <a:t>. </a:t>
            </a:r>
            <a:r>
              <a:rPr lang="zh-CN" altLang="en-US" sz="2800" b="1">
                <a:solidFill>
                  <a:srgbClr val="800000"/>
                </a:solidFill>
                <a:ea typeface="楷体_GB2312" panose="02010609030101010101" pitchFamily="49" charset="-122"/>
              </a:rPr>
              <a:t>电力系统的结构</a:t>
            </a:r>
            <a:endParaRPr lang="zh-CN" altLang="en-US" sz="2800" b="1">
              <a:solidFill>
                <a:srgbClr val="800000"/>
              </a:solidFill>
              <a:latin typeface="Times New Roman" panose="02020603050405020304" pitchFamily="18" charset="0"/>
              <a:ea typeface="楷体_GB2312" panose="02010609030101010101" pitchFamily="49" charset="-122"/>
            </a:endParaRPr>
          </a:p>
        </p:txBody>
      </p:sp>
      <p:pic>
        <p:nvPicPr>
          <p:cNvPr id="32771" name="Picture 15">
            <a:extLst>
              <a:ext uri="{FF2B5EF4-FFF2-40B4-BE49-F238E27FC236}">
                <a16:creationId xmlns:a16="http://schemas.microsoft.com/office/drawing/2014/main" id="{5964F36E-3EC4-4049-A121-308833325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584200"/>
            <a:ext cx="788352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16">
            <a:extLst>
              <a:ext uri="{FF2B5EF4-FFF2-40B4-BE49-F238E27FC236}">
                <a16:creationId xmlns:a16="http://schemas.microsoft.com/office/drawing/2014/main" id="{7CFAF30C-90D0-4050-830A-52D5AC38D094}"/>
              </a:ext>
            </a:extLst>
          </p:cNvPr>
          <p:cNvSpPr>
            <a:spLocks noChangeArrowheads="1"/>
          </p:cNvSpPr>
          <p:nvPr/>
        </p:nvSpPr>
        <p:spPr bwMode="auto">
          <a:xfrm>
            <a:off x="431800" y="584200"/>
            <a:ext cx="1908175" cy="5616575"/>
          </a:xfrm>
          <a:prstGeom prst="rect">
            <a:avLst/>
          </a:prstGeom>
          <a:solidFill>
            <a:srgbClr val="33CCCC">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3" name="Rectangle 17">
            <a:extLst>
              <a:ext uri="{FF2B5EF4-FFF2-40B4-BE49-F238E27FC236}">
                <a16:creationId xmlns:a16="http://schemas.microsoft.com/office/drawing/2014/main" id="{1ECBA016-0DD3-4DA2-8771-C7591182B557}"/>
              </a:ext>
            </a:extLst>
          </p:cNvPr>
          <p:cNvSpPr>
            <a:spLocks noChangeArrowheads="1"/>
          </p:cNvSpPr>
          <p:nvPr/>
        </p:nvSpPr>
        <p:spPr bwMode="auto">
          <a:xfrm>
            <a:off x="2376488" y="549275"/>
            <a:ext cx="3816350" cy="5688013"/>
          </a:xfrm>
          <a:prstGeom prst="rect">
            <a:avLst/>
          </a:prstGeom>
          <a:solidFill>
            <a:srgbClr val="FF99CC">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4" name="Rectangle 18">
            <a:extLst>
              <a:ext uri="{FF2B5EF4-FFF2-40B4-BE49-F238E27FC236}">
                <a16:creationId xmlns:a16="http://schemas.microsoft.com/office/drawing/2014/main" id="{8A1FC1C1-6CD1-43A3-8CF6-38FA77519F82}"/>
              </a:ext>
            </a:extLst>
          </p:cNvPr>
          <p:cNvSpPr>
            <a:spLocks noChangeArrowheads="1"/>
          </p:cNvSpPr>
          <p:nvPr/>
        </p:nvSpPr>
        <p:spPr bwMode="auto">
          <a:xfrm>
            <a:off x="6227763" y="512763"/>
            <a:ext cx="2447925" cy="5759450"/>
          </a:xfrm>
          <a:prstGeom prst="rect">
            <a:avLst/>
          </a:prstGeom>
          <a:solidFill>
            <a:srgbClr val="808000">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Rectangle 3">
            <a:extLst>
              <a:ext uri="{FF2B5EF4-FFF2-40B4-BE49-F238E27FC236}">
                <a16:creationId xmlns:a16="http://schemas.microsoft.com/office/drawing/2014/main" id="{154B7315-2D90-4FF2-BF92-26B3604959B0}"/>
              </a:ext>
            </a:extLst>
          </p:cNvPr>
          <p:cNvSpPr>
            <a:spLocks noGrp="1" noChangeArrowheads="1"/>
          </p:cNvSpPr>
          <p:nvPr>
            <p:ph idx="1"/>
          </p:nvPr>
        </p:nvSpPr>
        <p:spPr>
          <a:xfrm>
            <a:off x="827088" y="657225"/>
            <a:ext cx="7777162" cy="2195513"/>
          </a:xfrm>
          <a:gradFill rotWithShape="1">
            <a:gsLst>
              <a:gs pos="0">
                <a:srgbClr val="FFFF99"/>
              </a:gs>
              <a:gs pos="50000">
                <a:srgbClr val="FFFFFF"/>
              </a:gs>
              <a:gs pos="100000">
                <a:srgbClr val="FFFF99"/>
              </a:gs>
            </a:gsLst>
            <a:lin ang="5400000" scaled="1"/>
          </a:gradFill>
        </p:spPr>
        <p:txBody>
          <a:bodyPr>
            <a:normAutofit fontScale="92500"/>
          </a:bodyPr>
          <a:lstStyle/>
          <a:p>
            <a:pPr marL="365760" indent="-283464" eaLnBrk="1" fontAlgn="auto" hangingPunct="1">
              <a:spcAft>
                <a:spcPts val="0"/>
              </a:spcAft>
              <a:buFont typeface="Wingdings" pitchFamily="2" charset="2"/>
              <a:buNone/>
              <a:defRPr/>
            </a:pPr>
            <a:r>
              <a:rPr lang="zh-CN" altLang="en-US" b="1" u="sng">
                <a:latin typeface="楷体_GB2312" pitchFamily="49" charset="-122"/>
                <a:ea typeface="楷体_GB2312" pitchFamily="49" charset="-122"/>
              </a:rPr>
              <a:t>电力系统</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发电厂</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变电所</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输电线路</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用户</a:t>
            </a:r>
            <a:r>
              <a:rPr lang="zh-CN" altLang="en-US"/>
              <a:t> </a:t>
            </a:r>
            <a:endParaRPr lang="zh-CN" altLang="en-US" b="1"/>
          </a:p>
          <a:p>
            <a:pPr marL="365760" indent="-283464" eaLnBrk="1" fontAlgn="auto" hangingPunct="1">
              <a:lnSpc>
                <a:spcPct val="130000"/>
              </a:lnSpc>
              <a:spcAft>
                <a:spcPts val="0"/>
              </a:spcAft>
              <a:buFont typeface="Wingdings" pitchFamily="2" charset="2"/>
              <a:buNone/>
              <a:defRPr/>
            </a:pPr>
            <a:r>
              <a:rPr lang="zh-CN" altLang="en-US" b="1" u="sng">
                <a:latin typeface="楷体_GB2312" pitchFamily="49" charset="-122"/>
                <a:ea typeface="楷体_GB2312" pitchFamily="49" charset="-122"/>
              </a:rPr>
              <a:t>动力系统</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电力系统</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动力装置</a:t>
            </a:r>
            <a:r>
              <a:rPr lang="zh-CN" altLang="en-US"/>
              <a:t> </a:t>
            </a:r>
            <a:endParaRPr lang="zh-CN" altLang="en-US" b="1"/>
          </a:p>
          <a:p>
            <a:pPr marL="365760" indent="-283464" eaLnBrk="1" fontAlgn="auto" hangingPunct="1">
              <a:lnSpc>
                <a:spcPct val="130000"/>
              </a:lnSpc>
              <a:spcAft>
                <a:spcPts val="0"/>
              </a:spcAft>
              <a:buFont typeface="Wingdings" pitchFamily="2" charset="2"/>
              <a:buNone/>
              <a:defRPr/>
            </a:pPr>
            <a:r>
              <a:rPr lang="zh-CN" altLang="en-US" b="1" u="sng">
                <a:latin typeface="楷体_GB2312" pitchFamily="49" charset="-122"/>
                <a:ea typeface="楷体_GB2312" pitchFamily="49" charset="-122"/>
              </a:rPr>
              <a:t>电力网</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升压变电所</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输电线路</a:t>
            </a:r>
            <a:r>
              <a:rPr lang="en-US" altLang="zh-CN" b="1" u="sng">
                <a:latin typeface="楷体_GB2312" pitchFamily="49" charset="-122"/>
                <a:ea typeface="楷体_GB2312" pitchFamily="49" charset="-122"/>
              </a:rPr>
              <a:t>+</a:t>
            </a:r>
            <a:r>
              <a:rPr lang="zh-CN" altLang="en-US" b="1" u="sng">
                <a:latin typeface="楷体_GB2312" pitchFamily="49" charset="-122"/>
                <a:ea typeface="楷体_GB2312" pitchFamily="49" charset="-122"/>
              </a:rPr>
              <a:t>降压变电所</a:t>
            </a:r>
            <a:endParaRPr lang="zh-CN" altLang="en-US"/>
          </a:p>
          <a:p>
            <a:pPr marL="365760" indent="-283464" eaLnBrk="1" fontAlgn="auto" hangingPunct="1">
              <a:spcAft>
                <a:spcPts val="0"/>
              </a:spcAft>
              <a:buFont typeface="Wingdings" pitchFamily="2" charset="2"/>
              <a:buNone/>
              <a:defRPr/>
            </a:pPr>
            <a:endParaRPr lang="en-US" altLang="zh-CN" sz="2400"/>
          </a:p>
        </p:txBody>
      </p:sp>
      <p:pic>
        <p:nvPicPr>
          <p:cNvPr id="33795" name="Picture 6">
            <a:extLst>
              <a:ext uri="{FF2B5EF4-FFF2-40B4-BE49-F238E27FC236}">
                <a16:creationId xmlns:a16="http://schemas.microsoft.com/office/drawing/2014/main" id="{095C35D6-19E0-4F65-956E-726D9F3EE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58" t="6612" r="2914" b="4739"/>
          <a:stretch>
            <a:fillRect/>
          </a:stretch>
        </p:blipFill>
        <p:spPr bwMode="auto">
          <a:xfrm>
            <a:off x="863600" y="2852738"/>
            <a:ext cx="82804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8" name="Text Box 4">
            <a:extLst>
              <a:ext uri="{FF2B5EF4-FFF2-40B4-BE49-F238E27FC236}">
                <a16:creationId xmlns:a16="http://schemas.microsoft.com/office/drawing/2014/main" id="{B9A5BA61-7CE4-4CEF-97E3-5FCA5448239B}"/>
              </a:ext>
            </a:extLst>
          </p:cNvPr>
          <p:cNvSpPr txBox="1">
            <a:spLocks noChangeArrowheads="1"/>
          </p:cNvSpPr>
          <p:nvPr/>
        </p:nvSpPr>
        <p:spPr bwMode="auto">
          <a:xfrm>
            <a:off x="863600" y="1304925"/>
            <a:ext cx="7669213" cy="83820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zh-CN" altLang="en-US" sz="2500" b="1">
                <a:solidFill>
                  <a:srgbClr val="003300"/>
                </a:solidFill>
                <a:latin typeface="黑体" pitchFamily="2" charset="-122"/>
                <a:ea typeface="黑体" pitchFamily="2" charset="-122"/>
              </a:rPr>
              <a:t>第一类：</a:t>
            </a:r>
            <a:r>
              <a:rPr lang="en-US" altLang="zh-CN" sz="2500" b="1">
                <a:solidFill>
                  <a:srgbClr val="003300"/>
                </a:solidFill>
                <a:latin typeface="仿宋_GB2312" pitchFamily="49" charset="-122"/>
                <a:ea typeface="仿宋_GB2312" pitchFamily="49" charset="-122"/>
              </a:rPr>
              <a:t>100V</a:t>
            </a:r>
            <a:r>
              <a:rPr lang="zh-CN" altLang="en-US" sz="2500" b="1">
                <a:solidFill>
                  <a:srgbClr val="003300"/>
                </a:solidFill>
                <a:latin typeface="仿宋_GB2312" pitchFamily="49" charset="-122"/>
                <a:ea typeface="仿宋_GB2312" pitchFamily="49" charset="-122"/>
              </a:rPr>
              <a:t>以下额定电压，用于蓄电池和安全照明</a:t>
            </a:r>
          </a:p>
          <a:p>
            <a:pPr>
              <a:lnSpc>
                <a:spcPct val="110000"/>
              </a:lnSpc>
              <a:defRPr/>
            </a:pPr>
            <a:r>
              <a:rPr lang="zh-CN" altLang="en-US" sz="2500" b="1">
                <a:solidFill>
                  <a:srgbClr val="003300"/>
                </a:solidFill>
                <a:latin typeface="仿宋_GB2312" pitchFamily="49" charset="-122"/>
                <a:ea typeface="仿宋_GB2312" pitchFamily="49" charset="-122"/>
              </a:rPr>
              <a:t>        用具等电气设备。</a:t>
            </a:r>
          </a:p>
        </p:txBody>
      </p:sp>
      <p:sp>
        <p:nvSpPr>
          <p:cNvPr id="34821" name="Rectangle 6">
            <a:extLst>
              <a:ext uri="{FF2B5EF4-FFF2-40B4-BE49-F238E27FC236}">
                <a16:creationId xmlns:a16="http://schemas.microsoft.com/office/drawing/2014/main" id="{50AD22B6-AFF8-4FDF-A6FF-CBC55D5E224C}"/>
              </a:ext>
            </a:extLst>
          </p:cNvPr>
          <p:cNvSpPr>
            <a:spLocks noChangeArrowheads="1"/>
          </p:cNvSpPr>
          <p:nvPr/>
        </p:nvSpPr>
        <p:spPr bwMode="auto">
          <a:xfrm>
            <a:off x="684213" y="4076700"/>
            <a:ext cx="7812087" cy="2008188"/>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solidFill>
                  <a:srgbClr val="000066"/>
                </a:solidFill>
                <a:latin typeface="楷体_GB2312" panose="02010609030101010101" pitchFamily="49" charset="-122"/>
                <a:ea typeface="楷体_GB2312" panose="02010609030101010101" pitchFamily="49" charset="-122"/>
              </a:rPr>
              <a:t>   </a:t>
            </a:r>
            <a:r>
              <a:rPr lang="zh-CN" altLang="en-US" sz="2400" b="1">
                <a:solidFill>
                  <a:srgbClr val="000066"/>
                </a:solidFill>
                <a:latin typeface="Times New Roman" panose="02020603050405020304" pitchFamily="18" charset="0"/>
                <a:ea typeface="楷体_GB2312" panose="02010609030101010101" pitchFamily="49" charset="-122"/>
              </a:rPr>
              <a:t>国家规定：电力网的额定电压分有</a:t>
            </a:r>
            <a:r>
              <a:rPr lang="en-US" altLang="zh-CN" sz="2400" b="1">
                <a:solidFill>
                  <a:srgbClr val="000066"/>
                </a:solidFill>
                <a:latin typeface="Times New Roman" panose="02020603050405020304" pitchFamily="18" charset="0"/>
                <a:ea typeface="楷体_GB2312" panose="02010609030101010101" pitchFamily="49" charset="-122"/>
              </a:rPr>
              <a:t>500KV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330KV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220KV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110KV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63KV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35KV</a:t>
            </a:r>
            <a:r>
              <a:rPr lang="zh-CN" altLang="en-US" sz="2400" b="1">
                <a:solidFill>
                  <a:srgbClr val="000066"/>
                </a:solidFill>
                <a:latin typeface="Times New Roman" panose="02020603050405020304" pitchFamily="18" charset="0"/>
                <a:ea typeface="楷体_GB2312" panose="02010609030101010101" pitchFamily="49" charset="-122"/>
              </a:rPr>
              <a:t>、</a:t>
            </a:r>
            <a:r>
              <a:rPr lang="en-US" altLang="zh-CN" sz="2400" b="1">
                <a:solidFill>
                  <a:srgbClr val="000066"/>
                </a:solidFill>
                <a:latin typeface="Times New Roman" panose="02020603050405020304" pitchFamily="18" charset="0"/>
                <a:ea typeface="楷体_GB2312" panose="02010609030101010101" pitchFamily="49" charset="-122"/>
              </a:rPr>
              <a:t>10kV</a:t>
            </a:r>
            <a:r>
              <a:rPr lang="zh-CN" altLang="en-US" sz="2400" b="1">
                <a:solidFill>
                  <a:srgbClr val="000066"/>
                </a:solidFill>
                <a:latin typeface="Times New Roman" panose="02020603050405020304" pitchFamily="18" charset="0"/>
                <a:ea typeface="楷体_GB2312" panose="02010609030101010101" pitchFamily="49" charset="-122"/>
              </a:rPr>
              <a:t>。为保证电力设备端电压不超过额定电压的</a:t>
            </a:r>
            <a:r>
              <a:rPr lang="en-US" altLang="zh-CN" sz="2400" b="1">
                <a:solidFill>
                  <a:srgbClr val="000066"/>
                </a:solidFill>
                <a:latin typeface="Times New Roman" panose="02020603050405020304" pitchFamily="18" charset="0"/>
                <a:ea typeface="楷体_GB2312" panose="02010609030101010101" pitchFamily="49" charset="-122"/>
              </a:rPr>
              <a:t>±5%</a:t>
            </a:r>
            <a:r>
              <a:rPr lang="zh-CN" altLang="en-US" sz="2400" b="1">
                <a:solidFill>
                  <a:srgbClr val="000066"/>
                </a:solidFill>
                <a:latin typeface="Times New Roman" panose="02020603050405020304" pitchFamily="18" charset="0"/>
                <a:ea typeface="楷体_GB2312" panose="02010609030101010101" pitchFamily="49" charset="-122"/>
              </a:rPr>
              <a:t>，通常允许发电机额定电压比电网额定电压高</a:t>
            </a:r>
            <a:r>
              <a:rPr lang="en-US" altLang="zh-CN" sz="2400" b="1">
                <a:solidFill>
                  <a:srgbClr val="000066"/>
                </a:solidFill>
                <a:latin typeface="Times New Roman" panose="02020603050405020304" pitchFamily="18" charset="0"/>
                <a:ea typeface="楷体_GB2312" panose="02010609030101010101" pitchFamily="49" charset="-122"/>
              </a:rPr>
              <a:t>5%</a:t>
            </a:r>
            <a:r>
              <a:rPr lang="zh-CN" altLang="en-US" sz="2400" b="1">
                <a:solidFill>
                  <a:srgbClr val="000066"/>
                </a:solidFill>
                <a:latin typeface="Times New Roman" panose="02020603050405020304" pitchFamily="18" charset="0"/>
                <a:ea typeface="楷体_GB2312" panose="02010609030101010101" pitchFamily="49" charset="-122"/>
              </a:rPr>
              <a:t>，末端受电变电站端电压比电网额定电压低</a:t>
            </a:r>
            <a:r>
              <a:rPr lang="en-US" altLang="zh-CN" sz="2400" b="1">
                <a:solidFill>
                  <a:srgbClr val="000066"/>
                </a:solidFill>
                <a:latin typeface="Times New Roman" panose="02020603050405020304" pitchFamily="18" charset="0"/>
                <a:ea typeface="楷体_GB2312" panose="02010609030101010101" pitchFamily="49" charset="-122"/>
              </a:rPr>
              <a:t>5%</a:t>
            </a:r>
            <a:r>
              <a:rPr lang="zh-CN" altLang="en-US" sz="2400" b="1">
                <a:solidFill>
                  <a:srgbClr val="000066"/>
                </a:solidFill>
                <a:latin typeface="Times New Roman" panose="02020603050405020304" pitchFamily="18" charset="0"/>
                <a:ea typeface="楷体_GB2312" panose="02010609030101010101" pitchFamily="49" charset="-122"/>
              </a:rPr>
              <a:t>。</a:t>
            </a:r>
            <a:r>
              <a:rPr lang="zh-CN" altLang="en-US" sz="2400">
                <a:solidFill>
                  <a:srgbClr val="000066"/>
                </a:solidFill>
                <a:latin typeface="Times New Roman" panose="02020603050405020304" pitchFamily="18" charset="0"/>
                <a:ea typeface="楷体_GB2312" panose="02010609030101010101" pitchFamily="49" charset="-122"/>
              </a:rPr>
              <a:t> </a:t>
            </a:r>
          </a:p>
        </p:txBody>
      </p:sp>
      <p:sp>
        <p:nvSpPr>
          <p:cNvPr id="21513" name="Text Box 9">
            <a:extLst>
              <a:ext uri="{FF2B5EF4-FFF2-40B4-BE49-F238E27FC236}">
                <a16:creationId xmlns:a16="http://schemas.microsoft.com/office/drawing/2014/main" id="{3940DC67-4496-4864-ACFE-48CA14BFBD2D}"/>
              </a:ext>
            </a:extLst>
          </p:cNvPr>
          <p:cNvSpPr txBox="1">
            <a:spLocks noChangeArrowheads="1"/>
          </p:cNvSpPr>
          <p:nvPr/>
        </p:nvSpPr>
        <p:spPr bwMode="auto">
          <a:xfrm>
            <a:off x="827088" y="2420938"/>
            <a:ext cx="7669212" cy="83820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zh-CN" altLang="en-US" sz="2500" b="1">
                <a:solidFill>
                  <a:srgbClr val="003300"/>
                </a:solidFill>
                <a:latin typeface="黑体" pitchFamily="2" charset="-122"/>
                <a:ea typeface="黑体" pitchFamily="2" charset="-122"/>
              </a:rPr>
              <a:t>第二类：</a:t>
            </a:r>
            <a:r>
              <a:rPr lang="zh-CN" altLang="en-US" sz="2500" b="1">
                <a:solidFill>
                  <a:srgbClr val="003300"/>
                </a:solidFill>
                <a:latin typeface="仿宋_GB2312" pitchFamily="49" charset="-122"/>
                <a:ea typeface="仿宋_GB2312" pitchFamily="49" charset="-122"/>
              </a:rPr>
              <a:t>大于</a:t>
            </a:r>
            <a:r>
              <a:rPr lang="en-US" altLang="zh-CN" sz="2500" b="1">
                <a:solidFill>
                  <a:srgbClr val="003300"/>
                </a:solidFill>
                <a:latin typeface="仿宋_GB2312" pitchFamily="49" charset="-122"/>
                <a:ea typeface="仿宋_GB2312" pitchFamily="49" charset="-122"/>
              </a:rPr>
              <a:t>100V</a:t>
            </a:r>
            <a:r>
              <a:rPr lang="zh-CN" altLang="en-US" sz="2500" b="1">
                <a:solidFill>
                  <a:srgbClr val="003300"/>
                </a:solidFill>
                <a:latin typeface="仿宋_GB2312" pitchFamily="49" charset="-122"/>
                <a:ea typeface="仿宋_GB2312" pitchFamily="49" charset="-122"/>
              </a:rPr>
              <a:t>、小于</a:t>
            </a:r>
            <a:r>
              <a:rPr lang="en-US" altLang="zh-CN" sz="2500" b="1">
                <a:solidFill>
                  <a:srgbClr val="003300"/>
                </a:solidFill>
                <a:latin typeface="仿宋_GB2312" pitchFamily="49" charset="-122"/>
                <a:ea typeface="仿宋_GB2312" pitchFamily="49" charset="-122"/>
              </a:rPr>
              <a:t>1000V</a:t>
            </a:r>
            <a:r>
              <a:rPr lang="zh-CN" altLang="en-US" sz="2500" b="1">
                <a:solidFill>
                  <a:srgbClr val="003300"/>
                </a:solidFill>
                <a:latin typeface="仿宋_GB2312" pitchFamily="49" charset="-122"/>
                <a:ea typeface="仿宋_GB2312" pitchFamily="49" charset="-122"/>
              </a:rPr>
              <a:t>的额定电压，用于一般</a:t>
            </a:r>
          </a:p>
          <a:p>
            <a:pPr>
              <a:lnSpc>
                <a:spcPct val="110000"/>
              </a:lnSpc>
              <a:defRPr/>
            </a:pPr>
            <a:r>
              <a:rPr lang="zh-CN" altLang="en-US" sz="2500" b="1">
                <a:solidFill>
                  <a:srgbClr val="003300"/>
                </a:solidFill>
                <a:latin typeface="仿宋_GB2312" pitchFamily="49" charset="-122"/>
                <a:ea typeface="仿宋_GB2312" pitchFamily="49" charset="-122"/>
              </a:rPr>
              <a:t>        工业和民用电气设备。</a:t>
            </a:r>
            <a:r>
              <a:rPr lang="zh-CN" altLang="en-US" sz="2500">
                <a:solidFill>
                  <a:srgbClr val="003300"/>
                </a:solidFill>
                <a:latin typeface="Times New Roman" pitchFamily="18" charset="0"/>
                <a:ea typeface="黑体" pitchFamily="2" charset="-122"/>
              </a:rPr>
              <a:t> </a:t>
            </a:r>
            <a:endParaRPr lang="zh-CN" altLang="en-US" sz="2500" b="1">
              <a:solidFill>
                <a:srgbClr val="003300"/>
              </a:solidFill>
              <a:latin typeface="黑体" pitchFamily="2" charset="-122"/>
              <a:ea typeface="黑体" pitchFamily="2" charset="-122"/>
            </a:endParaRPr>
          </a:p>
        </p:txBody>
      </p:sp>
      <p:sp>
        <p:nvSpPr>
          <p:cNvPr id="21514" name="Text Box 10">
            <a:extLst>
              <a:ext uri="{FF2B5EF4-FFF2-40B4-BE49-F238E27FC236}">
                <a16:creationId xmlns:a16="http://schemas.microsoft.com/office/drawing/2014/main" id="{627525DA-A846-4ACC-96B7-365780F15431}"/>
              </a:ext>
            </a:extLst>
          </p:cNvPr>
          <p:cNvSpPr txBox="1">
            <a:spLocks noChangeArrowheads="1"/>
          </p:cNvSpPr>
          <p:nvPr/>
        </p:nvSpPr>
        <p:spPr bwMode="auto">
          <a:xfrm>
            <a:off x="827088" y="3429000"/>
            <a:ext cx="7705725" cy="41910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zh-CN" altLang="en-US" sz="2500" b="1">
                <a:solidFill>
                  <a:srgbClr val="003300"/>
                </a:solidFill>
                <a:latin typeface="黑体" pitchFamily="2" charset="-122"/>
                <a:ea typeface="黑体" pitchFamily="2" charset="-122"/>
              </a:rPr>
              <a:t>第三类：</a:t>
            </a:r>
            <a:r>
              <a:rPr lang="en-US" altLang="zh-CN" sz="2500" b="1">
                <a:solidFill>
                  <a:srgbClr val="003300"/>
                </a:solidFill>
                <a:latin typeface="仿宋_GB2312" pitchFamily="49" charset="-122"/>
                <a:ea typeface="仿宋_GB2312" pitchFamily="49" charset="-122"/>
              </a:rPr>
              <a:t>1000V</a:t>
            </a:r>
            <a:r>
              <a:rPr lang="zh-CN" altLang="en-US" sz="2500" b="1">
                <a:solidFill>
                  <a:srgbClr val="003300"/>
                </a:solidFill>
                <a:latin typeface="仿宋_GB2312" pitchFamily="49" charset="-122"/>
                <a:ea typeface="仿宋_GB2312" pitchFamily="49" charset="-122"/>
              </a:rPr>
              <a:t>以上的额定电压，用于高压电气设备。</a:t>
            </a:r>
          </a:p>
        </p:txBody>
      </p:sp>
      <p:grpSp>
        <p:nvGrpSpPr>
          <p:cNvPr id="34828" name="Group 11">
            <a:extLst>
              <a:ext uri="{FF2B5EF4-FFF2-40B4-BE49-F238E27FC236}">
                <a16:creationId xmlns:a16="http://schemas.microsoft.com/office/drawing/2014/main" id="{F50B820F-E19C-4C43-ADEB-DDC8DAF235D5}"/>
              </a:ext>
            </a:extLst>
          </p:cNvPr>
          <p:cNvGrpSpPr>
            <a:grpSpLocks/>
          </p:cNvGrpSpPr>
          <p:nvPr/>
        </p:nvGrpSpPr>
        <p:grpSpPr bwMode="auto">
          <a:xfrm>
            <a:off x="1800225" y="620713"/>
            <a:ext cx="5364163" cy="574675"/>
            <a:chOff x="862" y="686"/>
            <a:chExt cx="4150" cy="362"/>
          </a:xfrm>
        </p:grpSpPr>
        <p:sp>
          <p:nvSpPr>
            <p:cNvPr id="34829" name="AutoShape 12">
              <a:extLst>
                <a:ext uri="{FF2B5EF4-FFF2-40B4-BE49-F238E27FC236}">
                  <a16:creationId xmlns:a16="http://schemas.microsoft.com/office/drawing/2014/main" id="{2450F4EC-A44B-4598-8311-825FD1AD98A8}"/>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Rectangle 13">
              <a:extLst>
                <a:ext uri="{FF2B5EF4-FFF2-40B4-BE49-F238E27FC236}">
                  <a16:creationId xmlns:a16="http://schemas.microsoft.com/office/drawing/2014/main" id="{1186EE92-663D-4FE8-95E4-8DF6AF92A50F}"/>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1" name="Rectangle 14">
              <a:extLst>
                <a:ext uri="{FF2B5EF4-FFF2-40B4-BE49-F238E27FC236}">
                  <a16:creationId xmlns:a16="http://schemas.microsoft.com/office/drawing/2014/main" id="{B3AFA839-0162-498F-B3EB-DC38B7268375}"/>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电力系统的额定电压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Line 2">
            <a:extLst>
              <a:ext uri="{FF2B5EF4-FFF2-40B4-BE49-F238E27FC236}">
                <a16:creationId xmlns:a16="http://schemas.microsoft.com/office/drawing/2014/main" id="{637486CB-AB96-4535-8E5C-E763C6ACB164}"/>
              </a:ext>
            </a:extLst>
          </p:cNvPr>
          <p:cNvSpPr>
            <a:spLocks noChangeShapeType="1"/>
          </p:cNvSpPr>
          <p:nvPr/>
        </p:nvSpPr>
        <p:spPr bwMode="auto">
          <a:xfrm>
            <a:off x="5200650" y="8905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6435" name="Group 3">
            <a:extLst>
              <a:ext uri="{FF2B5EF4-FFF2-40B4-BE49-F238E27FC236}">
                <a16:creationId xmlns:a16="http://schemas.microsoft.com/office/drawing/2014/main" id="{6C032C9F-33D4-4F55-85D1-33B58AF772F8}"/>
              </a:ext>
            </a:extLst>
          </p:cNvPr>
          <p:cNvGraphicFramePr>
            <a:graphicFrameLocks noGrp="1"/>
          </p:cNvGraphicFramePr>
          <p:nvPr>
            <p:extLst>
              <p:ext uri="{D42A27DB-BD31-4B8C-83A1-F6EECF244321}">
                <p14:modId xmlns:p14="http://schemas.microsoft.com/office/powerpoint/2010/main" val="3928176204"/>
              </p:ext>
            </p:extLst>
          </p:nvPr>
        </p:nvGraphicFramePr>
        <p:xfrm>
          <a:off x="1187450" y="646113"/>
          <a:ext cx="7272338" cy="5484814"/>
        </p:xfrm>
        <a:graphic>
          <a:graphicData uri="http://schemas.openxmlformats.org/drawingml/2006/table">
            <a:tbl>
              <a:tblPr/>
              <a:tblGrid>
                <a:gridCol w="1984375">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138238">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565275">
                  <a:extLst>
                    <a:ext uri="{9D8B030D-6E8A-4147-A177-3AD203B41FA5}">
                      <a16:colId xmlns:a16="http://schemas.microsoft.com/office/drawing/2014/main" val="20004"/>
                    </a:ext>
                  </a:extLst>
                </a:gridCol>
              </a:tblGrid>
              <a:tr h="365781">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用电设备额定电压与电力网额定电压</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发电机</a:t>
                      </a:r>
                      <a:endParaRPr kumimoji="0" lang="zh-CN" altLang="en-US" sz="1800" b="0" i="0" u="none" strike="noStrike" cap="none" normalizeH="0" baseline="0">
                        <a:ln>
                          <a:noFill/>
                        </a:ln>
                        <a:solidFill>
                          <a:srgbClr val="660033"/>
                        </a:solidFill>
                        <a:effectLst/>
                        <a:latin typeface="楷体_GB2312" pitchFamily="49" charset="-122"/>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额定电压</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变压器额定电压</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5781">
                <a:tc vMerge="1">
                  <a:txBody>
                    <a:bodyPr/>
                    <a:lstStyle/>
                    <a:p>
                      <a:endParaRPr lang="zh-CN" altLang="en-US"/>
                    </a:p>
                  </a:txBody>
                  <a:tcPr/>
                </a:tc>
                <a:tc v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原边绕组</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副边绕组</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058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接电力网</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660033"/>
                          </a:solidFill>
                          <a:effectLst/>
                          <a:latin typeface="宋体" pitchFamily="2" charset="-122"/>
                          <a:ea typeface="宋体" pitchFamily="2" charset="-122"/>
                          <a:cs typeface="Times New Roman" pitchFamily="18" charset="0"/>
                        </a:rPr>
                        <a:t>接发电机</a:t>
                      </a:r>
                      <a:endParaRPr kumimoji="0" lang="zh-CN" altLang="en-US" sz="1800" b="0" i="0" u="none" strike="noStrike" cap="none" normalizeH="0" baseline="0">
                        <a:ln>
                          <a:noFill/>
                        </a:ln>
                        <a:solidFill>
                          <a:srgbClr val="660033"/>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2"/>
                  </a:ext>
                </a:extLst>
              </a:tr>
              <a:tr h="34609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0.23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0.22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0.23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0.23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76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0.40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0.38</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0.40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0.40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6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3.15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3.15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3.15</a:t>
                      </a:r>
                      <a:r>
                        <a:rPr kumimoji="0" lang="zh-CN" altLang="en-US" sz="1400" b="0" i="0" u="none" strike="noStrike" cap="none" normalizeH="0" baseline="0">
                          <a:ln>
                            <a:noFill/>
                          </a:ln>
                          <a:solidFill>
                            <a:schemeClr val="tx1"/>
                          </a:solidFill>
                          <a:effectLst/>
                          <a:latin typeface="宋体" pitchFamily="2" charset="-122"/>
                          <a:ea typeface="宋体" pitchFamily="2" charset="-122"/>
                          <a:cs typeface="Times New Roman" pitchFamily="18" charset="0"/>
                        </a:rPr>
                        <a:t>及</a:t>
                      </a: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6.3</a:t>
                      </a:r>
                      <a:r>
                        <a:rPr kumimoji="0" lang="zh-CN" altLang="en-US" sz="1400" b="0" i="0" u="none" strike="noStrike" cap="none" normalizeH="0" baseline="0">
                          <a:ln>
                            <a:noFill/>
                          </a:ln>
                          <a:solidFill>
                            <a:schemeClr val="tx1"/>
                          </a:solidFill>
                          <a:effectLst/>
                          <a:latin typeface="宋体" pitchFamily="2" charset="-122"/>
                          <a:ea typeface="宋体" pitchFamily="2" charset="-122"/>
                          <a:cs typeface="Times New Roman" pitchFamily="18" charset="0"/>
                        </a:rPr>
                        <a:t>及</a:t>
                      </a: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6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10.5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10.5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10.5</a:t>
                      </a:r>
                      <a:r>
                        <a:rPr kumimoji="0" lang="zh-CN" altLang="en-US" sz="1400" b="0" i="0" u="none" strike="noStrike" cap="none" normalizeH="0" baseline="0">
                          <a:ln>
                            <a:noFill/>
                          </a:ln>
                          <a:solidFill>
                            <a:schemeClr val="tx1"/>
                          </a:solidFill>
                          <a:effectLst/>
                          <a:latin typeface="宋体" pitchFamily="2" charset="-122"/>
                          <a:ea typeface="宋体" pitchFamily="2" charset="-122"/>
                          <a:cs typeface="Times New Roman" pitchFamily="18" charset="0"/>
                        </a:rPr>
                        <a:t>及</a:t>
                      </a: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76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38.5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6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66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76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121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6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220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220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242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476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330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330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363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6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500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500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550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476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750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750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825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35933" name="Rectangle 93">
            <a:extLst>
              <a:ext uri="{FF2B5EF4-FFF2-40B4-BE49-F238E27FC236}">
                <a16:creationId xmlns:a16="http://schemas.microsoft.com/office/drawing/2014/main" id="{E41ACB81-C46E-4612-96C5-B32B293AFAE3}"/>
              </a:ext>
            </a:extLst>
          </p:cNvPr>
          <p:cNvSpPr>
            <a:spLocks noChangeArrowheads="1"/>
          </p:cNvSpPr>
          <p:nvPr/>
        </p:nvSpPr>
        <p:spPr bwMode="auto">
          <a:xfrm>
            <a:off x="1511300" y="1952625"/>
            <a:ext cx="1295400" cy="4176713"/>
          </a:xfrm>
          <a:prstGeom prst="rect">
            <a:avLst/>
          </a:prstGeom>
          <a:solidFill>
            <a:schemeClr val="accent1">
              <a:alpha val="30980"/>
            </a:schemeClr>
          </a:solidFill>
          <a:ln w="952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Text Box 4">
            <a:extLst>
              <a:ext uri="{FF2B5EF4-FFF2-40B4-BE49-F238E27FC236}">
                <a16:creationId xmlns:a16="http://schemas.microsoft.com/office/drawing/2014/main" id="{87567AAF-D549-4663-94A4-F88BC13000E5}"/>
              </a:ext>
            </a:extLst>
          </p:cNvPr>
          <p:cNvSpPr txBox="1">
            <a:spLocks noChangeArrowheads="1"/>
          </p:cNvSpPr>
          <p:nvPr/>
        </p:nvSpPr>
        <p:spPr bwMode="auto">
          <a:xfrm>
            <a:off x="755650" y="1125538"/>
            <a:ext cx="7740650" cy="803275"/>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en-US" altLang="zh-CN" sz="2400" b="1">
                <a:solidFill>
                  <a:srgbClr val="000066"/>
                </a:solidFill>
                <a:latin typeface="仿宋_GB2312" pitchFamily="49" charset="-122"/>
                <a:ea typeface="仿宋_GB2312" pitchFamily="49" charset="-122"/>
              </a:rPr>
              <a:t>  ①</a:t>
            </a:r>
            <a:r>
              <a:rPr lang="zh-CN" altLang="en-US" sz="2400" b="1">
                <a:solidFill>
                  <a:srgbClr val="000066"/>
                </a:solidFill>
                <a:latin typeface="仿宋_GB2312" pitchFamily="49" charset="-122"/>
                <a:ea typeface="仿宋_GB2312" pitchFamily="49" charset="-122"/>
              </a:rPr>
              <a:t>电力系统是一个有机的整体，其中任何一个主要设备</a:t>
            </a:r>
          </a:p>
          <a:p>
            <a:pPr>
              <a:lnSpc>
                <a:spcPct val="110000"/>
              </a:lnSpc>
              <a:defRPr/>
            </a:pPr>
            <a:r>
              <a:rPr lang="zh-CN" altLang="en-US" sz="2400" b="1">
                <a:solidFill>
                  <a:srgbClr val="000066"/>
                </a:solidFill>
                <a:latin typeface="仿宋_GB2312" pitchFamily="49" charset="-122"/>
                <a:ea typeface="仿宋_GB2312" pitchFamily="49" charset="-122"/>
              </a:rPr>
              <a:t>运行情况的改变，都将影响整个电力系统的正常运行。</a:t>
            </a:r>
          </a:p>
        </p:txBody>
      </p:sp>
      <p:sp>
        <p:nvSpPr>
          <p:cNvPr id="23559" name="Text Box 7">
            <a:extLst>
              <a:ext uri="{FF2B5EF4-FFF2-40B4-BE49-F238E27FC236}">
                <a16:creationId xmlns:a16="http://schemas.microsoft.com/office/drawing/2014/main" id="{FACA770D-176F-41AF-B0EF-87652FC3DBBD}"/>
              </a:ext>
            </a:extLst>
          </p:cNvPr>
          <p:cNvSpPr txBox="1">
            <a:spLocks noChangeArrowheads="1"/>
          </p:cNvSpPr>
          <p:nvPr/>
        </p:nvSpPr>
        <p:spPr bwMode="auto">
          <a:xfrm>
            <a:off x="755650" y="2024063"/>
            <a:ext cx="7740650" cy="1204912"/>
          </a:xfrm>
          <a:prstGeom prst="rect">
            <a:avLst/>
          </a:prstGeom>
          <a:gradFill rotWithShape="1">
            <a:gsLst>
              <a:gs pos="0">
                <a:srgbClr val="FFFF99">
                  <a:gamma/>
                  <a:tint val="0"/>
                  <a:invGamma/>
                  <a:alpha val="0"/>
                </a:srgbClr>
              </a:gs>
              <a:gs pos="50000">
                <a:srgbClr val="FFFF99"/>
              </a:gs>
              <a:gs pos="100000">
                <a:srgbClr val="FFFF99">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en-US" altLang="zh-CN" sz="2400" b="1">
                <a:solidFill>
                  <a:srgbClr val="000066"/>
                </a:solidFill>
                <a:latin typeface="仿宋_GB2312" pitchFamily="49" charset="-122"/>
                <a:ea typeface="仿宋_GB2312" pitchFamily="49" charset="-122"/>
              </a:rPr>
              <a:t>  ②</a:t>
            </a:r>
            <a:r>
              <a:rPr lang="zh-CN" altLang="en-US" sz="2400" b="1">
                <a:solidFill>
                  <a:srgbClr val="000066"/>
                </a:solidFill>
                <a:latin typeface="仿宋_GB2312" pitchFamily="49" charset="-122"/>
                <a:ea typeface="仿宋_GB2312" pitchFamily="49" charset="-122"/>
              </a:rPr>
              <a:t>发电厂发出的交流电不能直接储存，决定了电能的生</a:t>
            </a:r>
          </a:p>
          <a:p>
            <a:pPr>
              <a:lnSpc>
                <a:spcPct val="110000"/>
              </a:lnSpc>
              <a:defRPr/>
            </a:pPr>
            <a:r>
              <a:rPr lang="zh-CN" altLang="en-US" sz="2400" b="1">
                <a:solidFill>
                  <a:srgbClr val="000066"/>
                </a:solidFill>
                <a:latin typeface="仿宋_GB2312" pitchFamily="49" charset="-122"/>
                <a:ea typeface="仿宋_GB2312" pitchFamily="49" charset="-122"/>
              </a:rPr>
              <a:t>产、输送、分配和使用必须同时进行。因此要时刻保持电</a:t>
            </a:r>
          </a:p>
          <a:p>
            <a:pPr>
              <a:lnSpc>
                <a:spcPct val="110000"/>
              </a:lnSpc>
              <a:defRPr/>
            </a:pPr>
            <a:r>
              <a:rPr lang="zh-CN" altLang="en-US" sz="2400" b="1">
                <a:solidFill>
                  <a:srgbClr val="000066"/>
                </a:solidFill>
                <a:latin typeface="仿宋_GB2312" pitchFamily="49" charset="-122"/>
                <a:ea typeface="仿宋_GB2312" pitchFamily="49" charset="-122"/>
              </a:rPr>
              <a:t>力系统有功功率和无功功率的平衡。 </a:t>
            </a:r>
          </a:p>
        </p:txBody>
      </p:sp>
      <p:sp>
        <p:nvSpPr>
          <p:cNvPr id="36872" name="Text Box 8">
            <a:extLst>
              <a:ext uri="{FF2B5EF4-FFF2-40B4-BE49-F238E27FC236}">
                <a16:creationId xmlns:a16="http://schemas.microsoft.com/office/drawing/2014/main" id="{BBFC5F61-451B-43F8-BA01-AB797F1DF67D}"/>
              </a:ext>
            </a:extLst>
          </p:cNvPr>
          <p:cNvSpPr txBox="1">
            <a:spLocks noChangeArrowheads="1"/>
          </p:cNvSpPr>
          <p:nvPr/>
        </p:nvSpPr>
        <p:spPr bwMode="auto">
          <a:xfrm>
            <a:off x="792163" y="3357563"/>
            <a:ext cx="4789487" cy="2008187"/>
          </a:xfrm>
          <a:prstGeom prst="rect">
            <a:avLst/>
          </a:prstGeom>
          <a:gradFill rotWithShape="1">
            <a:gsLst>
              <a:gs pos="0">
                <a:srgbClr val="FFFFFF">
                  <a:alpha val="0"/>
                </a:srgbClr>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solidFill>
                  <a:srgbClr val="003300"/>
                </a:solidFill>
                <a:latin typeface="仿宋_GB2312" pitchFamily="49" charset="-122"/>
                <a:ea typeface="仿宋_GB2312" pitchFamily="49" charset="-122"/>
              </a:rPr>
              <a:t>  ③</a:t>
            </a:r>
            <a:r>
              <a:rPr lang="zh-CN" altLang="en-US" sz="2400" b="1">
                <a:solidFill>
                  <a:srgbClr val="003300"/>
                </a:solidFill>
                <a:latin typeface="仿宋_GB2312" pitchFamily="49" charset="-122"/>
                <a:ea typeface="仿宋_GB2312" pitchFamily="49" charset="-122"/>
              </a:rPr>
              <a:t>电力系统的运行状态是</a:t>
            </a:r>
            <a:r>
              <a:rPr lang="zh-CN" altLang="en-US" sz="2400" b="1">
                <a:solidFill>
                  <a:srgbClr val="800000"/>
                </a:solidFill>
                <a:latin typeface="仿宋_GB2312" pitchFamily="49" charset="-122"/>
                <a:ea typeface="仿宋_GB2312" pitchFamily="49" charset="-122"/>
              </a:rPr>
              <a:t>时时变</a:t>
            </a:r>
          </a:p>
          <a:p>
            <a:pPr eaLnBrk="1" hangingPunct="1">
              <a:lnSpc>
                <a:spcPct val="110000"/>
              </a:lnSpc>
            </a:pPr>
            <a:r>
              <a:rPr lang="zh-CN" altLang="en-US" sz="2400" b="1">
                <a:solidFill>
                  <a:srgbClr val="800000"/>
                </a:solidFill>
                <a:latin typeface="仿宋_GB2312" pitchFamily="49" charset="-122"/>
                <a:ea typeface="仿宋_GB2312" pitchFamily="49" charset="-122"/>
              </a:rPr>
              <a:t>化</a:t>
            </a:r>
            <a:r>
              <a:rPr lang="zh-CN" altLang="en-US" sz="2400" b="1">
                <a:solidFill>
                  <a:srgbClr val="003300"/>
                </a:solidFill>
                <a:latin typeface="仿宋_GB2312" pitchFamily="49" charset="-122"/>
                <a:ea typeface="仿宋_GB2312" pitchFamily="49" charset="-122"/>
              </a:rPr>
              <a:t>的动态，除了设备的计划停送电</a:t>
            </a:r>
          </a:p>
          <a:p>
            <a:pPr eaLnBrk="1" hangingPunct="1">
              <a:lnSpc>
                <a:spcPct val="110000"/>
              </a:lnSpc>
            </a:pPr>
            <a:r>
              <a:rPr lang="zh-CN" altLang="en-US" sz="2400" b="1">
                <a:solidFill>
                  <a:srgbClr val="003300"/>
                </a:solidFill>
                <a:latin typeface="仿宋_GB2312" pitchFamily="49" charset="-122"/>
                <a:ea typeface="仿宋_GB2312" pitchFamily="49" charset="-122"/>
              </a:rPr>
              <a:t>外，异常和事故对系统的冲击是</a:t>
            </a:r>
            <a:r>
              <a:rPr lang="zh-CN" altLang="en-US" sz="2400" b="1">
                <a:solidFill>
                  <a:srgbClr val="800000"/>
                </a:solidFill>
                <a:latin typeface="仿宋_GB2312" pitchFamily="49" charset="-122"/>
                <a:ea typeface="仿宋_GB2312" pitchFamily="49" charset="-122"/>
              </a:rPr>
              <a:t>随</a:t>
            </a:r>
          </a:p>
          <a:p>
            <a:pPr eaLnBrk="1" hangingPunct="1">
              <a:lnSpc>
                <a:spcPct val="110000"/>
              </a:lnSpc>
            </a:pPr>
            <a:r>
              <a:rPr lang="zh-CN" altLang="en-US" sz="2400" b="1">
                <a:solidFill>
                  <a:srgbClr val="800000"/>
                </a:solidFill>
                <a:latin typeface="仿宋_GB2312" pitchFamily="49" charset="-122"/>
                <a:ea typeface="仿宋_GB2312" pitchFamily="49" charset="-122"/>
              </a:rPr>
              <a:t>机</a:t>
            </a:r>
            <a:r>
              <a:rPr lang="zh-CN" altLang="en-US" sz="2400" b="1">
                <a:solidFill>
                  <a:srgbClr val="003300"/>
                </a:solidFill>
                <a:latin typeface="仿宋_GB2312" pitchFamily="49" charset="-122"/>
                <a:ea typeface="仿宋_GB2312" pitchFamily="49" charset="-122"/>
              </a:rPr>
              <a:t>的；正常情况下电力系统的负荷</a:t>
            </a:r>
          </a:p>
          <a:p>
            <a:pPr eaLnBrk="1" hangingPunct="1">
              <a:lnSpc>
                <a:spcPct val="110000"/>
              </a:lnSpc>
            </a:pPr>
            <a:r>
              <a:rPr lang="zh-CN" altLang="en-US" sz="2400" b="1">
                <a:solidFill>
                  <a:srgbClr val="003300"/>
                </a:solidFill>
                <a:latin typeface="仿宋_GB2312" pitchFamily="49" charset="-122"/>
                <a:ea typeface="仿宋_GB2312" pitchFamily="49" charset="-122"/>
              </a:rPr>
              <a:t>和机组出力的变化也是</a:t>
            </a:r>
            <a:r>
              <a:rPr lang="zh-CN" altLang="en-US" sz="2400" b="1">
                <a:solidFill>
                  <a:srgbClr val="800000"/>
                </a:solidFill>
                <a:latin typeface="仿宋_GB2312" pitchFamily="49" charset="-122"/>
                <a:ea typeface="仿宋_GB2312" pitchFamily="49" charset="-122"/>
              </a:rPr>
              <a:t>随机</a:t>
            </a:r>
            <a:r>
              <a:rPr lang="zh-CN" altLang="en-US" sz="2400" b="1">
                <a:solidFill>
                  <a:srgbClr val="003300"/>
                </a:solidFill>
                <a:latin typeface="仿宋_GB2312" pitchFamily="49" charset="-122"/>
                <a:ea typeface="仿宋_GB2312" pitchFamily="49" charset="-122"/>
              </a:rPr>
              <a:t>的。 </a:t>
            </a:r>
          </a:p>
        </p:txBody>
      </p:sp>
      <p:pic>
        <p:nvPicPr>
          <p:cNvPr id="36873" name="Picture 13" descr="MCj00889780000[1]">
            <a:extLst>
              <a:ext uri="{FF2B5EF4-FFF2-40B4-BE49-F238E27FC236}">
                <a16:creationId xmlns:a16="http://schemas.microsoft.com/office/drawing/2014/main" id="{30F4B148-476C-4525-833D-A32D6E188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068638"/>
            <a:ext cx="26606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14">
            <a:extLst>
              <a:ext uri="{FF2B5EF4-FFF2-40B4-BE49-F238E27FC236}">
                <a16:creationId xmlns:a16="http://schemas.microsoft.com/office/drawing/2014/main" id="{07270F60-2B59-4CD2-8A61-0B6236A837F9}"/>
              </a:ext>
            </a:extLst>
          </p:cNvPr>
          <p:cNvSpPr txBox="1">
            <a:spLocks noChangeArrowheads="1"/>
          </p:cNvSpPr>
          <p:nvPr/>
        </p:nvSpPr>
        <p:spPr bwMode="auto">
          <a:xfrm>
            <a:off x="5868988" y="3284538"/>
            <a:ext cx="1619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500" b="1"/>
              <a:t>    </a:t>
            </a:r>
            <a:r>
              <a:rPr lang="zh-CN" altLang="en-US" sz="1500" b="1"/>
              <a:t>何谓电力系统？何谓动力系统？什么是电力网？ </a:t>
            </a:r>
          </a:p>
        </p:txBody>
      </p:sp>
      <p:sp>
        <p:nvSpPr>
          <p:cNvPr id="36875" name="Rectangle 19">
            <a:extLst>
              <a:ext uri="{FF2B5EF4-FFF2-40B4-BE49-F238E27FC236}">
                <a16:creationId xmlns:a16="http://schemas.microsoft.com/office/drawing/2014/main" id="{EF3FAE51-F7F7-4A1F-A70F-AAAE057B37F9}"/>
              </a:ext>
            </a:extLst>
          </p:cNvPr>
          <p:cNvSpPr>
            <a:spLocks noChangeArrowheads="1"/>
          </p:cNvSpPr>
          <p:nvPr/>
        </p:nvSpPr>
        <p:spPr bwMode="auto">
          <a:xfrm>
            <a:off x="7632700" y="3495675"/>
            <a:ext cx="1260475" cy="1812925"/>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663300"/>
                </a:solidFill>
                <a:latin typeface="Times New Roman" panose="02020603050405020304" pitchFamily="18" charset="0"/>
                <a:ea typeface="楷体_GB2312" panose="02010609030101010101" pitchFamily="49" charset="-122"/>
              </a:rPr>
              <a:t>电力系统为什么要求“无功功率平衡”？如果不平衡，会出现什么情况？</a:t>
            </a:r>
          </a:p>
        </p:txBody>
      </p:sp>
      <p:grpSp>
        <p:nvGrpSpPr>
          <p:cNvPr id="36876" name="Group 21">
            <a:extLst>
              <a:ext uri="{FF2B5EF4-FFF2-40B4-BE49-F238E27FC236}">
                <a16:creationId xmlns:a16="http://schemas.microsoft.com/office/drawing/2014/main" id="{D7AA943D-90D1-4D33-B5BA-29C54CE8260E}"/>
              </a:ext>
            </a:extLst>
          </p:cNvPr>
          <p:cNvGrpSpPr>
            <a:grpSpLocks/>
          </p:cNvGrpSpPr>
          <p:nvPr/>
        </p:nvGrpSpPr>
        <p:grpSpPr bwMode="auto">
          <a:xfrm>
            <a:off x="2087563" y="512763"/>
            <a:ext cx="4679950" cy="574675"/>
            <a:chOff x="862" y="686"/>
            <a:chExt cx="4150" cy="362"/>
          </a:xfrm>
        </p:grpSpPr>
        <p:sp>
          <p:nvSpPr>
            <p:cNvPr id="36877" name="AutoShape 22">
              <a:extLst>
                <a:ext uri="{FF2B5EF4-FFF2-40B4-BE49-F238E27FC236}">
                  <a16:creationId xmlns:a16="http://schemas.microsoft.com/office/drawing/2014/main" id="{354904C2-4DB8-4193-BA75-60AC79D999BA}"/>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8" name="Rectangle 23">
              <a:extLst>
                <a:ext uri="{FF2B5EF4-FFF2-40B4-BE49-F238E27FC236}">
                  <a16:creationId xmlns:a16="http://schemas.microsoft.com/office/drawing/2014/main" id="{57E33495-FA77-40DD-8BC4-99AB3AFEDE0D}"/>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9" name="Rectangle 24">
              <a:extLst>
                <a:ext uri="{FF2B5EF4-FFF2-40B4-BE49-F238E27FC236}">
                  <a16:creationId xmlns:a16="http://schemas.microsoft.com/office/drawing/2014/main" id="{670BCE8A-D24E-4154-A857-18396E3D79FF}"/>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电力系统的特性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16">
            <a:extLst>
              <a:ext uri="{FF2B5EF4-FFF2-40B4-BE49-F238E27FC236}">
                <a16:creationId xmlns:a16="http://schemas.microsoft.com/office/drawing/2014/main" id="{68E296E4-2467-447E-ACD8-CE34639B9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60463"/>
            <a:ext cx="8748712"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WordArt 8">
            <a:extLst>
              <a:ext uri="{FF2B5EF4-FFF2-40B4-BE49-F238E27FC236}">
                <a16:creationId xmlns:a16="http://schemas.microsoft.com/office/drawing/2014/main" id="{5CA89A56-AA31-485A-A545-A1795CD63D37}"/>
              </a:ext>
            </a:extLst>
          </p:cNvPr>
          <p:cNvSpPr>
            <a:spLocks noChangeArrowheads="1" noChangeShapeType="1" noTextEdit="1"/>
          </p:cNvSpPr>
          <p:nvPr/>
        </p:nvSpPr>
        <p:spPr bwMode="auto">
          <a:xfrm>
            <a:off x="2916238" y="1268413"/>
            <a:ext cx="3276600" cy="468312"/>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凝汽式火电厂</a:t>
            </a:r>
          </a:p>
        </p:txBody>
      </p:sp>
      <p:sp>
        <p:nvSpPr>
          <p:cNvPr id="25610" name="Text Box 10">
            <a:extLst>
              <a:ext uri="{FF2B5EF4-FFF2-40B4-BE49-F238E27FC236}">
                <a16:creationId xmlns:a16="http://schemas.microsoft.com/office/drawing/2014/main" id="{5BCA84FE-7067-4256-9300-C58823CCADBE}"/>
              </a:ext>
            </a:extLst>
          </p:cNvPr>
          <p:cNvSpPr txBox="1">
            <a:spLocks noChangeArrowheads="1"/>
          </p:cNvSpPr>
          <p:nvPr/>
        </p:nvSpPr>
        <p:spPr bwMode="auto">
          <a:xfrm>
            <a:off x="684213" y="4437063"/>
            <a:ext cx="7921625" cy="1281112"/>
          </a:xfrm>
          <a:prstGeom prst="rect">
            <a:avLst/>
          </a:prstGeom>
          <a:solidFill>
            <a:srgbClr val="FFFF99"/>
          </a:solidFill>
          <a:ln w="9525" algn="ctr">
            <a:noFill/>
            <a:miter lim="800000"/>
            <a:headEnd/>
            <a:tailEnd/>
          </a:ln>
          <a:effectLst>
            <a:outerShdw dist="107763" dir="8100000" algn="ctr" rotWithShape="0">
              <a:schemeClr val="bg2">
                <a:alpha val="50000"/>
              </a:schemeClr>
            </a:outerShdw>
          </a:effectLst>
        </p:spPr>
        <p:txBody>
          <a:bodyPr lIns="0" tIns="0" rIns="0" bIns="0">
            <a:spAutoFit/>
          </a:bodyPr>
          <a:lstStyle/>
          <a:p>
            <a:pPr>
              <a:defRPr/>
            </a:pPr>
            <a:r>
              <a:rPr lang="en-US" altLang="zh-CN" sz="2800">
                <a:solidFill>
                  <a:srgbClr val="000066"/>
                </a:solidFill>
                <a:latin typeface="Times New Roman" pitchFamily="18" charset="0"/>
                <a:ea typeface="隶书" pitchFamily="49" charset="-122"/>
              </a:rPr>
              <a:t>    </a:t>
            </a:r>
            <a:r>
              <a:rPr lang="zh-CN" altLang="en-US" sz="2800">
                <a:solidFill>
                  <a:srgbClr val="000066"/>
                </a:solidFill>
                <a:latin typeface="Times New Roman" pitchFamily="18" charset="0"/>
                <a:ea typeface="隶书" pitchFamily="49" charset="-122"/>
              </a:rPr>
              <a:t>这类火电厂利用燃煤（或石油、天然气）燃烧使汽轮机转动，带动发电机转子运转发电。仅向用户供出电能，通常建在能源附近。</a:t>
            </a:r>
            <a:endParaRPr kumimoji="1" lang="zh-CN" altLang="en-US">
              <a:solidFill>
                <a:srgbClr val="FF6600"/>
              </a:solidFill>
              <a:effectLst>
                <a:outerShdw blurRad="38100" dist="38100" dir="2700000" algn="tl">
                  <a:srgbClr val="000000"/>
                </a:outerShdw>
              </a:effectLst>
              <a:latin typeface="Arial" charset="0"/>
            </a:endParaRPr>
          </a:p>
        </p:txBody>
      </p:sp>
      <p:grpSp>
        <p:nvGrpSpPr>
          <p:cNvPr id="37893" name="Group 12">
            <a:extLst>
              <a:ext uri="{FF2B5EF4-FFF2-40B4-BE49-F238E27FC236}">
                <a16:creationId xmlns:a16="http://schemas.microsoft.com/office/drawing/2014/main" id="{1792C679-5699-4C0D-9FC6-E65211C79B96}"/>
              </a:ext>
            </a:extLst>
          </p:cNvPr>
          <p:cNvGrpSpPr>
            <a:grpSpLocks/>
          </p:cNvGrpSpPr>
          <p:nvPr/>
        </p:nvGrpSpPr>
        <p:grpSpPr bwMode="auto">
          <a:xfrm>
            <a:off x="1258888" y="512763"/>
            <a:ext cx="6624637" cy="574675"/>
            <a:chOff x="862" y="686"/>
            <a:chExt cx="4150" cy="362"/>
          </a:xfrm>
        </p:grpSpPr>
        <p:sp>
          <p:nvSpPr>
            <p:cNvPr id="37895" name="AutoShape 13">
              <a:extLst>
                <a:ext uri="{FF2B5EF4-FFF2-40B4-BE49-F238E27FC236}">
                  <a16:creationId xmlns:a16="http://schemas.microsoft.com/office/drawing/2014/main" id="{BB95EC36-7DAD-45F4-888B-9E98F61856F0}"/>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6" name="Rectangle 14">
              <a:extLst>
                <a:ext uri="{FF2B5EF4-FFF2-40B4-BE49-F238E27FC236}">
                  <a16:creationId xmlns:a16="http://schemas.microsoft.com/office/drawing/2014/main" id="{678CE338-FC25-49A2-9617-4FA42F9214C8}"/>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7" name="Rectangle 15">
              <a:extLst>
                <a:ext uri="{FF2B5EF4-FFF2-40B4-BE49-F238E27FC236}">
                  <a16:creationId xmlns:a16="http://schemas.microsoft.com/office/drawing/2014/main" id="{87EE4DBA-7407-4F1B-AF83-B345917DCAAC}"/>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rgbClr val="800000"/>
                  </a:solidFill>
                  <a:latin typeface="隶书" panose="02010509060101010101" pitchFamily="49" charset="-122"/>
                  <a:ea typeface="隶书" panose="02010509060101010101" pitchFamily="49" charset="-122"/>
                </a:rPr>
                <a:t>1.2 </a:t>
              </a:r>
              <a:r>
                <a:rPr lang="zh-CN" altLang="en-US" sz="2800">
                  <a:solidFill>
                    <a:srgbClr val="800000"/>
                  </a:solidFill>
                  <a:latin typeface="隶书" panose="02010509060101010101" pitchFamily="49" charset="-122"/>
                  <a:ea typeface="隶书" panose="02010509060101010101" pitchFamily="49" charset="-122"/>
                </a:rPr>
                <a:t>发电厂、变电所的类型 </a:t>
              </a:r>
            </a:p>
          </p:txBody>
        </p:sp>
      </p:grpSp>
      <p:sp>
        <p:nvSpPr>
          <p:cNvPr id="25609" name="Text Box 9">
            <a:extLst>
              <a:ext uri="{FF2B5EF4-FFF2-40B4-BE49-F238E27FC236}">
                <a16:creationId xmlns:a16="http://schemas.microsoft.com/office/drawing/2014/main" id="{147F8CFF-51A9-4737-B115-39F1984A1674}"/>
              </a:ext>
            </a:extLst>
          </p:cNvPr>
          <p:cNvSpPr txBox="1">
            <a:spLocks noChangeArrowheads="1"/>
          </p:cNvSpPr>
          <p:nvPr/>
        </p:nvSpPr>
        <p:spPr bwMode="auto">
          <a:xfrm>
            <a:off x="1079500" y="5192713"/>
            <a:ext cx="7092950" cy="427037"/>
          </a:xfrm>
          <a:prstGeom prst="rect">
            <a:avLst/>
          </a:prstGeom>
          <a:gradFill rotWithShape="1">
            <a:gsLst>
              <a:gs pos="0">
                <a:srgbClr val="CCFFFF">
                  <a:gamma/>
                  <a:shade val="98431"/>
                  <a:invGamma/>
                </a:srgbClr>
              </a:gs>
              <a:gs pos="50000">
                <a:srgbClr val="CCFFFF"/>
              </a:gs>
              <a:gs pos="100000">
                <a:srgbClr val="CCFFFF">
                  <a:gamma/>
                  <a:shade val="98431"/>
                  <a:invGamma/>
                </a:srgbClr>
              </a:gs>
            </a:gsLst>
            <a:lin ang="0" scaled="1"/>
          </a:gradFill>
          <a:ln w="9525" algn="ctr">
            <a:noFill/>
            <a:miter lim="800000"/>
            <a:headEnd/>
            <a:tailEnd/>
          </a:ln>
          <a:effectLst>
            <a:outerShdw dist="107763" dir="8100000" algn="ctr" rotWithShape="0">
              <a:schemeClr val="bg2">
                <a:alpha val="50000"/>
              </a:schemeClr>
            </a:outerShdw>
          </a:effectLst>
        </p:spPr>
        <p:txBody>
          <a:bodyPr lIns="0" tIns="0" rIns="0" bIns="0">
            <a:spAutoFit/>
          </a:bodyPr>
          <a:lstStyle/>
          <a:p>
            <a:pPr>
              <a:defRPr/>
            </a:pPr>
            <a:r>
              <a:rPr lang="en-US" altLang="zh-CN" sz="2800">
                <a:solidFill>
                  <a:srgbClr val="000066"/>
                </a:solidFill>
                <a:latin typeface="Times New Roman" pitchFamily="18" charset="0"/>
                <a:ea typeface="隶书" pitchFamily="49" charset="-122"/>
              </a:rPr>
              <a:t> </a:t>
            </a:r>
            <a:r>
              <a:rPr lang="zh-CN" altLang="en-US" sz="2800">
                <a:solidFill>
                  <a:srgbClr val="000066"/>
                </a:solidFill>
                <a:latin typeface="Times New Roman" pitchFamily="18" charset="0"/>
                <a:ea typeface="隶书" pitchFamily="49" charset="-122"/>
              </a:rPr>
              <a:t>生产过程：</a:t>
            </a:r>
            <a:r>
              <a:rPr lang="zh-CN" altLang="en-US" sz="2800">
                <a:solidFill>
                  <a:srgbClr val="FF6600"/>
                </a:solidFill>
                <a:effectLst>
                  <a:outerShdw blurRad="38100" dist="38100" dir="2700000" algn="tl">
                    <a:srgbClr val="000000"/>
                  </a:outerShdw>
                </a:effectLst>
                <a:latin typeface="Times New Roman" pitchFamily="18" charset="0"/>
                <a:ea typeface="隶书" pitchFamily="49" charset="-122"/>
              </a:rPr>
              <a:t>化学能</a:t>
            </a:r>
            <a:r>
              <a:rPr lang="zh-CN" altLang="en-US" sz="2800">
                <a:solidFill>
                  <a:srgbClr val="FF6600"/>
                </a:solidFill>
                <a:effectLst>
                  <a:outerShdw blurRad="38100" dist="38100" dir="2700000" algn="tl">
                    <a:srgbClr val="000000"/>
                  </a:outerShdw>
                </a:effectLst>
                <a:latin typeface="Times New Roman" pitchFamily="18" charset="0"/>
                <a:ea typeface="隶书" pitchFamily="49" charset="-122"/>
                <a:sym typeface="Symbol" pitchFamily="18" charset="2"/>
              </a:rPr>
              <a:t>热能机械能电能</a:t>
            </a:r>
            <a:endParaRPr kumimoji="1" lang="zh-CN" altLang="en-US">
              <a:solidFill>
                <a:srgbClr val="FF6600"/>
              </a:solidFill>
              <a:effectLst>
                <a:outerShdw blurRad="38100" dist="38100" dir="2700000" algn="tl">
                  <a:srgbClr val="000000"/>
                </a:outerShdw>
              </a:effectLst>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10">
            <a:extLst>
              <a:ext uri="{FF2B5EF4-FFF2-40B4-BE49-F238E27FC236}">
                <a16:creationId xmlns:a16="http://schemas.microsoft.com/office/drawing/2014/main" id="{7CF5C42D-6FDF-444D-AAC5-C93BA27D7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41325"/>
            <a:ext cx="8675687"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WordArt 5">
            <a:extLst>
              <a:ext uri="{FF2B5EF4-FFF2-40B4-BE49-F238E27FC236}">
                <a16:creationId xmlns:a16="http://schemas.microsoft.com/office/drawing/2014/main" id="{161CDA8A-F1E1-414E-9AC0-AA3F3DB54BB4}"/>
              </a:ext>
            </a:extLst>
          </p:cNvPr>
          <p:cNvSpPr>
            <a:spLocks noChangeArrowheads="1" noChangeShapeType="1" noTextEdit="1"/>
          </p:cNvSpPr>
          <p:nvPr/>
        </p:nvSpPr>
        <p:spPr bwMode="auto">
          <a:xfrm>
            <a:off x="2339975" y="657225"/>
            <a:ext cx="2339975" cy="468313"/>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热电厂</a:t>
            </a:r>
          </a:p>
        </p:txBody>
      </p:sp>
      <p:sp>
        <p:nvSpPr>
          <p:cNvPr id="38916" name="Text Box 8">
            <a:extLst>
              <a:ext uri="{FF2B5EF4-FFF2-40B4-BE49-F238E27FC236}">
                <a16:creationId xmlns:a16="http://schemas.microsoft.com/office/drawing/2014/main" id="{78A32A76-3927-4A6B-8DBB-E3A7D417A2EA}"/>
              </a:ext>
            </a:extLst>
          </p:cNvPr>
          <p:cNvSpPr txBox="1">
            <a:spLocks noChangeArrowheads="1"/>
          </p:cNvSpPr>
          <p:nvPr/>
        </p:nvSpPr>
        <p:spPr bwMode="auto">
          <a:xfrm>
            <a:off x="503238" y="4833938"/>
            <a:ext cx="8316912" cy="1281112"/>
          </a:xfrm>
          <a:prstGeom prst="rect">
            <a:avLst/>
          </a:prstGeom>
          <a:gradFill rotWithShape="1">
            <a:gsLst>
              <a:gs pos="0">
                <a:srgbClr val="FFFFA1"/>
              </a:gs>
              <a:gs pos="50000">
                <a:srgbClr val="FFFF99"/>
              </a:gs>
              <a:gs pos="100000">
                <a:srgbClr val="FFFFA1"/>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003300"/>
                </a:solidFill>
                <a:latin typeface="Times New Roman" panose="02020603050405020304" pitchFamily="18" charset="0"/>
                <a:ea typeface="隶书" panose="02010509060101010101" pitchFamily="49" charset="-122"/>
              </a:rPr>
              <a:t>    </a:t>
            </a:r>
            <a:r>
              <a:rPr lang="zh-CN" altLang="en-US" sz="2800">
                <a:solidFill>
                  <a:srgbClr val="003300"/>
                </a:solidFill>
                <a:latin typeface="Times New Roman" panose="02020603050405020304" pitchFamily="18" charset="0"/>
                <a:ea typeface="隶书" panose="02010509060101010101" pitchFamily="49" charset="-122"/>
              </a:rPr>
              <a:t>热电厂的发电过程与凝汽式火电厂相同。这类电厂不仅向用户供出电能，同时还向用户供蒸汽或热水，由于供热距离限定，热电厂大多建在城市和用户附近</a:t>
            </a:r>
            <a:endParaRPr lang="zh-CN" altLang="en-US">
              <a:solidFill>
                <a:srgbClr val="0033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ext Box 6">
            <a:hlinkClick r:id="rId2" action="ppaction://hlinksldjump"/>
            <a:extLst>
              <a:ext uri="{FF2B5EF4-FFF2-40B4-BE49-F238E27FC236}">
                <a16:creationId xmlns:a16="http://schemas.microsoft.com/office/drawing/2014/main" id="{E7D23934-889B-4229-AFC6-6520C8FAC008}"/>
              </a:ext>
            </a:extLst>
          </p:cNvPr>
          <p:cNvSpPr txBox="1">
            <a:spLocks noChangeArrowheads="1"/>
          </p:cNvSpPr>
          <p:nvPr/>
        </p:nvSpPr>
        <p:spPr bwMode="auto">
          <a:xfrm>
            <a:off x="1836738" y="4432300"/>
            <a:ext cx="3492500" cy="436563"/>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1.5 </a:t>
            </a:r>
            <a:r>
              <a:rPr lang="zh-CN" altLang="en-US" sz="2600">
                <a:solidFill>
                  <a:srgbClr val="333300"/>
                </a:solidFill>
                <a:latin typeface="隶书" panose="02010509060101010101" pitchFamily="49" charset="-122"/>
                <a:ea typeface="隶书" panose="02010509060101010101" pitchFamily="49" charset="-122"/>
              </a:rPr>
              <a:t>供配电电压的选择</a:t>
            </a:r>
          </a:p>
        </p:txBody>
      </p:sp>
      <p:sp>
        <p:nvSpPr>
          <p:cNvPr id="23555" name="Text Box 9">
            <a:hlinkClick r:id="rId3" action="ppaction://hlinksldjump"/>
            <a:extLst>
              <a:ext uri="{FF2B5EF4-FFF2-40B4-BE49-F238E27FC236}">
                <a16:creationId xmlns:a16="http://schemas.microsoft.com/office/drawing/2014/main" id="{6B7F67D7-C736-45EA-87AA-76D01F7F3A2B}"/>
              </a:ext>
            </a:extLst>
          </p:cNvPr>
          <p:cNvSpPr txBox="1">
            <a:spLocks noChangeArrowheads="1"/>
          </p:cNvSpPr>
          <p:nvPr/>
        </p:nvSpPr>
        <p:spPr bwMode="auto">
          <a:xfrm>
            <a:off x="1655763" y="1808163"/>
            <a:ext cx="3852862" cy="436562"/>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1.1 </a:t>
            </a:r>
            <a:r>
              <a:rPr lang="zh-CN" altLang="en-US" sz="2600">
                <a:solidFill>
                  <a:srgbClr val="333300"/>
                </a:solidFill>
                <a:latin typeface="隶书" panose="02010509060101010101" pitchFamily="49" charset="-122"/>
                <a:ea typeface="隶书" panose="02010509060101010101" pitchFamily="49" charset="-122"/>
              </a:rPr>
              <a:t>供配电技术发概况</a:t>
            </a:r>
          </a:p>
        </p:txBody>
      </p:sp>
      <p:sp>
        <p:nvSpPr>
          <p:cNvPr id="23556" name="Text Box 12">
            <a:hlinkClick r:id="rId4" action="ppaction://hlinksldjump"/>
            <a:extLst>
              <a:ext uri="{FF2B5EF4-FFF2-40B4-BE49-F238E27FC236}">
                <a16:creationId xmlns:a16="http://schemas.microsoft.com/office/drawing/2014/main" id="{0420F5B2-91A2-4997-B647-D8093264BB55}"/>
              </a:ext>
            </a:extLst>
          </p:cNvPr>
          <p:cNvSpPr txBox="1">
            <a:spLocks noChangeArrowheads="1"/>
          </p:cNvSpPr>
          <p:nvPr/>
        </p:nvSpPr>
        <p:spPr bwMode="auto">
          <a:xfrm>
            <a:off x="1763713" y="5084763"/>
            <a:ext cx="4319587" cy="436562"/>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1.6 </a:t>
            </a:r>
            <a:r>
              <a:rPr lang="zh-CN" altLang="en-US" sz="2600">
                <a:solidFill>
                  <a:srgbClr val="333300"/>
                </a:solidFill>
                <a:latin typeface="隶书" panose="02010509060101010101" pitchFamily="49" charset="-122"/>
                <a:ea typeface="隶书" panose="02010509060101010101" pitchFamily="49" charset="-122"/>
              </a:rPr>
              <a:t>工厂供配电系统的构成</a:t>
            </a:r>
          </a:p>
        </p:txBody>
      </p:sp>
      <p:sp>
        <p:nvSpPr>
          <p:cNvPr id="23557" name="Text Box 16">
            <a:hlinkClick r:id="rId5" action="ppaction://hlinksldjump"/>
            <a:extLst>
              <a:ext uri="{FF2B5EF4-FFF2-40B4-BE49-F238E27FC236}">
                <a16:creationId xmlns:a16="http://schemas.microsoft.com/office/drawing/2014/main" id="{26041D12-4D5F-4B08-8750-BCF43F237078}"/>
              </a:ext>
            </a:extLst>
          </p:cNvPr>
          <p:cNvSpPr txBox="1">
            <a:spLocks noChangeArrowheads="1"/>
          </p:cNvSpPr>
          <p:nvPr/>
        </p:nvSpPr>
        <p:spPr bwMode="auto">
          <a:xfrm>
            <a:off x="1693863" y="3105150"/>
            <a:ext cx="4751387" cy="436563"/>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1.3 </a:t>
            </a:r>
            <a:r>
              <a:rPr lang="zh-CN" altLang="en-US" sz="2600">
                <a:solidFill>
                  <a:srgbClr val="333300"/>
                </a:solidFill>
                <a:latin typeface="隶书" panose="02010509060101010101" pitchFamily="49" charset="-122"/>
                <a:ea typeface="隶书" panose="02010509060101010101" pitchFamily="49" charset="-122"/>
              </a:rPr>
              <a:t>电力系统中性点运行方式</a:t>
            </a:r>
          </a:p>
        </p:txBody>
      </p:sp>
      <p:sp>
        <p:nvSpPr>
          <p:cNvPr id="23558" name="Text Box 17">
            <a:extLst>
              <a:ext uri="{FF2B5EF4-FFF2-40B4-BE49-F238E27FC236}">
                <a16:creationId xmlns:a16="http://schemas.microsoft.com/office/drawing/2014/main" id="{9CE582A4-85FD-41A3-A3C9-5F015198DFF1}"/>
              </a:ext>
            </a:extLst>
          </p:cNvPr>
          <p:cNvSpPr txBox="1">
            <a:spLocks noChangeArrowheads="1"/>
          </p:cNvSpPr>
          <p:nvPr/>
        </p:nvSpPr>
        <p:spPr bwMode="auto">
          <a:xfrm>
            <a:off x="1187450" y="981075"/>
            <a:ext cx="5076825" cy="457200"/>
          </a:xfrm>
          <a:prstGeom prst="rect">
            <a:avLst/>
          </a:prstGeom>
          <a:gradFill rotWithShape="1">
            <a:gsLst>
              <a:gs pos="0">
                <a:srgbClr val="FFFF99"/>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000">
                <a:solidFill>
                  <a:srgbClr val="003300"/>
                </a:solidFill>
                <a:ea typeface="隶书" panose="02010509060101010101" pitchFamily="49" charset="-122"/>
              </a:rPr>
              <a:t>项目一  </a:t>
            </a:r>
            <a:r>
              <a:rPr lang="zh-CN" altLang="en-US" sz="3000">
                <a:solidFill>
                  <a:srgbClr val="003300"/>
                </a:solidFill>
                <a:latin typeface="隶书" panose="02010509060101010101" pitchFamily="49" charset="-122"/>
                <a:ea typeface="隶书" panose="02010509060101010101" pitchFamily="49" charset="-122"/>
              </a:rPr>
              <a:t>供配电系统认知</a:t>
            </a:r>
          </a:p>
        </p:txBody>
      </p:sp>
      <p:sp>
        <p:nvSpPr>
          <p:cNvPr id="23559" name="Text Box 20">
            <a:hlinkClick r:id="rId6" action="ppaction://hlinksldjump"/>
            <a:extLst>
              <a:ext uri="{FF2B5EF4-FFF2-40B4-BE49-F238E27FC236}">
                <a16:creationId xmlns:a16="http://schemas.microsoft.com/office/drawing/2014/main" id="{BE03D902-5DC0-478F-9F73-2C6F6582D7F7}"/>
              </a:ext>
            </a:extLst>
          </p:cNvPr>
          <p:cNvSpPr txBox="1">
            <a:spLocks noChangeArrowheads="1"/>
          </p:cNvSpPr>
          <p:nvPr/>
        </p:nvSpPr>
        <p:spPr bwMode="auto">
          <a:xfrm>
            <a:off x="1800225" y="3752850"/>
            <a:ext cx="4248150" cy="436563"/>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1.4 </a:t>
            </a:r>
            <a:r>
              <a:rPr lang="zh-CN" altLang="en-US" sz="2600">
                <a:solidFill>
                  <a:srgbClr val="333300"/>
                </a:solidFill>
                <a:latin typeface="隶书" panose="02010509060101010101" pitchFamily="49" charset="-122"/>
                <a:ea typeface="隶书" panose="02010509060101010101" pitchFamily="49" charset="-122"/>
              </a:rPr>
              <a:t>供电质量及其改进措施</a:t>
            </a:r>
          </a:p>
        </p:txBody>
      </p:sp>
      <p:sp>
        <p:nvSpPr>
          <p:cNvPr id="23560" name="Text Box 23">
            <a:hlinkClick r:id="rId7" action="ppaction://hlinksldjump"/>
            <a:extLst>
              <a:ext uri="{FF2B5EF4-FFF2-40B4-BE49-F238E27FC236}">
                <a16:creationId xmlns:a16="http://schemas.microsoft.com/office/drawing/2014/main" id="{51814060-7424-4E6A-9FDB-B2D217BFFB73}"/>
              </a:ext>
            </a:extLst>
          </p:cNvPr>
          <p:cNvSpPr txBox="1">
            <a:spLocks noChangeArrowheads="1"/>
          </p:cNvSpPr>
          <p:nvPr/>
        </p:nvSpPr>
        <p:spPr bwMode="auto">
          <a:xfrm>
            <a:off x="1728788" y="2492375"/>
            <a:ext cx="3636962" cy="436563"/>
          </a:xfrm>
          <a:prstGeom prst="rect">
            <a:avLst/>
          </a:prstGeom>
          <a:gradFill rotWithShape="1">
            <a:gsLst>
              <a:gs pos="0">
                <a:srgbClr val="FFCCFF"/>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 typeface="Wingdings" panose="05000000000000000000" pitchFamily="2" charset="2"/>
              <a:buNone/>
            </a:pPr>
            <a:r>
              <a:rPr lang="en-US" altLang="zh-CN" sz="2600">
                <a:solidFill>
                  <a:srgbClr val="333300"/>
                </a:solidFill>
                <a:latin typeface="隶书" panose="02010509060101010101" pitchFamily="49" charset="-122"/>
                <a:ea typeface="隶书" panose="02010509060101010101" pitchFamily="49" charset="-122"/>
              </a:rPr>
              <a:t>1.2 </a:t>
            </a:r>
            <a:r>
              <a:rPr lang="zh-CN" altLang="en-US" sz="2600">
                <a:solidFill>
                  <a:srgbClr val="333300"/>
                </a:solidFill>
                <a:latin typeface="隶书" panose="02010509060101010101" pitchFamily="49" charset="-122"/>
                <a:ea typeface="隶书" panose="02010509060101010101" pitchFamily="49" charset="-122"/>
              </a:rPr>
              <a:t>发电厂变电所类型</a:t>
            </a:r>
          </a:p>
        </p:txBody>
      </p:sp>
      <p:sp>
        <p:nvSpPr>
          <p:cNvPr id="23561" name="Line 24">
            <a:extLst>
              <a:ext uri="{FF2B5EF4-FFF2-40B4-BE49-F238E27FC236}">
                <a16:creationId xmlns:a16="http://schemas.microsoft.com/office/drawing/2014/main" id="{345566E1-381C-4E19-9EC0-E340AF70014A}"/>
              </a:ext>
            </a:extLst>
          </p:cNvPr>
          <p:cNvSpPr>
            <a:spLocks noChangeShapeType="1"/>
          </p:cNvSpPr>
          <p:nvPr/>
        </p:nvSpPr>
        <p:spPr bwMode="auto">
          <a:xfrm>
            <a:off x="935038" y="1484313"/>
            <a:ext cx="565308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8" name="Picture 8">
            <a:extLst>
              <a:ext uri="{FF2B5EF4-FFF2-40B4-BE49-F238E27FC236}">
                <a16:creationId xmlns:a16="http://schemas.microsoft.com/office/drawing/2014/main" id="{6FF3AF8C-B04E-4761-A6F0-1B7C179B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441325"/>
            <a:ext cx="8737600" cy="592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5">
            <a:extLst>
              <a:ext uri="{FF2B5EF4-FFF2-40B4-BE49-F238E27FC236}">
                <a16:creationId xmlns:a16="http://schemas.microsoft.com/office/drawing/2014/main" id="{AF08C816-699A-400C-B252-C1E30C8650FA}"/>
              </a:ext>
            </a:extLst>
          </p:cNvPr>
          <p:cNvSpPr txBox="1">
            <a:spLocks noChangeArrowheads="1"/>
          </p:cNvSpPr>
          <p:nvPr/>
        </p:nvSpPr>
        <p:spPr bwMode="auto">
          <a:xfrm>
            <a:off x="1439863" y="4833938"/>
            <a:ext cx="6059487" cy="427037"/>
          </a:xfrm>
          <a:prstGeom prst="rect">
            <a:avLst/>
          </a:prstGeom>
          <a:gradFill rotWithShape="1">
            <a:gsLst>
              <a:gs pos="0">
                <a:srgbClr val="FFFF9E"/>
              </a:gs>
              <a:gs pos="50000">
                <a:srgbClr val="FFFF99"/>
              </a:gs>
              <a:gs pos="100000">
                <a:srgbClr val="FFFF9E"/>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rgbClr val="003300"/>
                </a:solidFill>
                <a:latin typeface="Times New Roman" panose="02020603050405020304" pitchFamily="18" charset="0"/>
                <a:ea typeface="隶书" panose="02010509060101010101" pitchFamily="49" charset="-122"/>
              </a:rPr>
              <a:t> </a:t>
            </a:r>
            <a:r>
              <a:rPr lang="zh-CN" altLang="en-US" sz="2800">
                <a:solidFill>
                  <a:srgbClr val="003300"/>
                </a:solidFill>
                <a:latin typeface="Times New Roman" panose="02020603050405020304" pitchFamily="18" charset="0"/>
                <a:ea typeface="隶书" panose="02010509060101010101" pitchFamily="49" charset="-122"/>
              </a:rPr>
              <a:t>利用水的流量和落差使水轮机转动</a:t>
            </a:r>
            <a:endParaRPr kumimoji="1" lang="zh-CN" altLang="en-US">
              <a:solidFill>
                <a:srgbClr val="003300"/>
              </a:solidFill>
            </a:endParaRPr>
          </a:p>
        </p:txBody>
      </p:sp>
      <p:sp>
        <p:nvSpPr>
          <p:cNvPr id="27654" name="Text Box 6">
            <a:extLst>
              <a:ext uri="{FF2B5EF4-FFF2-40B4-BE49-F238E27FC236}">
                <a16:creationId xmlns:a16="http://schemas.microsoft.com/office/drawing/2014/main" id="{8D548343-EF84-4F6C-B960-1232414E272D}"/>
              </a:ext>
            </a:extLst>
          </p:cNvPr>
          <p:cNvSpPr txBox="1">
            <a:spLocks noChangeArrowheads="1"/>
          </p:cNvSpPr>
          <p:nvPr/>
        </p:nvSpPr>
        <p:spPr bwMode="auto">
          <a:xfrm>
            <a:off x="1692275" y="5408613"/>
            <a:ext cx="5292725" cy="427037"/>
          </a:xfrm>
          <a:prstGeom prst="rect">
            <a:avLst/>
          </a:prstGeom>
          <a:gradFill rotWithShape="1">
            <a:gsLst>
              <a:gs pos="0">
                <a:srgbClr val="CCFFFF">
                  <a:gamma/>
                  <a:tint val="98431"/>
                  <a:invGamma/>
                </a:srgbClr>
              </a:gs>
              <a:gs pos="50000">
                <a:srgbClr val="CCFFFF"/>
              </a:gs>
              <a:gs pos="100000">
                <a:srgbClr val="CCFFFF">
                  <a:gamma/>
                  <a:tint val="98431"/>
                  <a:invGamma/>
                </a:srgbClr>
              </a:gs>
            </a:gsLst>
            <a:lin ang="0" scaled="1"/>
          </a:gradFill>
          <a:ln w="9525" algn="ctr">
            <a:noFill/>
            <a:miter lim="800000"/>
            <a:headEnd/>
            <a:tailEnd/>
          </a:ln>
          <a:effectLst/>
        </p:spPr>
        <p:txBody>
          <a:bodyPr lIns="0" tIns="0" rIns="0" bIns="0">
            <a:spAutoFit/>
          </a:bodyPr>
          <a:lstStyle/>
          <a:p>
            <a:pPr>
              <a:defRPr/>
            </a:pPr>
            <a:r>
              <a:rPr lang="en-US" altLang="zh-CN" sz="2800">
                <a:solidFill>
                  <a:srgbClr val="FFFF00"/>
                </a:solidFill>
                <a:effectLst>
                  <a:outerShdw blurRad="38100" dist="38100" dir="2700000" algn="tl">
                    <a:srgbClr val="000000"/>
                  </a:outerShdw>
                </a:effectLst>
                <a:latin typeface="Times New Roman" pitchFamily="18" charset="0"/>
                <a:ea typeface="隶书" pitchFamily="49" charset="-122"/>
              </a:rPr>
              <a:t> </a:t>
            </a:r>
            <a:r>
              <a:rPr lang="zh-CN" altLang="en-US" sz="2800">
                <a:solidFill>
                  <a:srgbClr val="FF0000"/>
                </a:solidFill>
                <a:effectLst>
                  <a:outerShdw blurRad="38100" dist="38100" dir="2700000" algn="tl">
                    <a:srgbClr val="000000"/>
                  </a:outerShdw>
                </a:effectLst>
                <a:latin typeface="Times New Roman" pitchFamily="18" charset="0"/>
                <a:ea typeface="隶书" pitchFamily="49" charset="-122"/>
              </a:rPr>
              <a:t>生产过程：</a:t>
            </a:r>
            <a:r>
              <a:rPr lang="zh-CN" altLang="en-US" sz="2800" b="1">
                <a:solidFill>
                  <a:srgbClr val="000066"/>
                </a:solidFill>
                <a:latin typeface="Times New Roman" pitchFamily="18" charset="0"/>
                <a:ea typeface="隶书" pitchFamily="49" charset="-122"/>
              </a:rPr>
              <a:t>水</a:t>
            </a:r>
            <a:r>
              <a:rPr lang="zh-CN" altLang="en-US" sz="2800" b="1">
                <a:solidFill>
                  <a:srgbClr val="000066"/>
                </a:solidFill>
                <a:latin typeface="Times New Roman" pitchFamily="18" charset="0"/>
                <a:ea typeface="隶书" pitchFamily="49" charset="-122"/>
                <a:sym typeface="Symbol" pitchFamily="18" charset="2"/>
              </a:rPr>
              <a:t>能机械能电能</a:t>
            </a:r>
            <a:endParaRPr kumimoji="1" lang="zh-CN" altLang="en-US" b="1">
              <a:solidFill>
                <a:srgbClr val="000066"/>
              </a:solidFill>
              <a:latin typeface="Arial" charset="0"/>
            </a:endParaRPr>
          </a:p>
        </p:txBody>
      </p:sp>
      <p:sp>
        <p:nvSpPr>
          <p:cNvPr id="39941" name="WordArt 7">
            <a:extLst>
              <a:ext uri="{FF2B5EF4-FFF2-40B4-BE49-F238E27FC236}">
                <a16:creationId xmlns:a16="http://schemas.microsoft.com/office/drawing/2014/main" id="{823FC3B2-8C10-4C3D-958B-3EDF8E76E81B}"/>
              </a:ext>
            </a:extLst>
          </p:cNvPr>
          <p:cNvSpPr>
            <a:spLocks noChangeArrowheads="1" noChangeShapeType="1" noTextEdit="1"/>
          </p:cNvSpPr>
          <p:nvPr/>
        </p:nvSpPr>
        <p:spPr bwMode="auto">
          <a:xfrm>
            <a:off x="5616575" y="620713"/>
            <a:ext cx="2989263" cy="468312"/>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水    电    站</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13" descr="核电站2">
            <a:extLst>
              <a:ext uri="{FF2B5EF4-FFF2-40B4-BE49-F238E27FC236}">
                <a16:creationId xmlns:a16="http://schemas.microsoft.com/office/drawing/2014/main" id="{22414A52-C4A1-461A-B666-40878C608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3550"/>
            <a:ext cx="8748712" cy="584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WordArt 14">
            <a:extLst>
              <a:ext uri="{FF2B5EF4-FFF2-40B4-BE49-F238E27FC236}">
                <a16:creationId xmlns:a16="http://schemas.microsoft.com/office/drawing/2014/main" id="{C497A948-190F-46C6-B903-742FF3EE79F9}"/>
              </a:ext>
            </a:extLst>
          </p:cNvPr>
          <p:cNvSpPr>
            <a:spLocks noChangeArrowheads="1" noChangeShapeType="1" noTextEdit="1"/>
          </p:cNvSpPr>
          <p:nvPr/>
        </p:nvSpPr>
        <p:spPr bwMode="auto">
          <a:xfrm>
            <a:off x="2843213" y="800100"/>
            <a:ext cx="3062287" cy="512763"/>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核    电    站</a:t>
            </a:r>
          </a:p>
        </p:txBody>
      </p:sp>
      <p:sp>
        <p:nvSpPr>
          <p:cNvPr id="29711" name="Text Box 15">
            <a:extLst>
              <a:ext uri="{FF2B5EF4-FFF2-40B4-BE49-F238E27FC236}">
                <a16:creationId xmlns:a16="http://schemas.microsoft.com/office/drawing/2014/main" id="{308B440D-220D-4F1E-AC9A-B825070F5AF8}"/>
              </a:ext>
            </a:extLst>
          </p:cNvPr>
          <p:cNvSpPr txBox="1">
            <a:spLocks noChangeArrowheads="1"/>
          </p:cNvSpPr>
          <p:nvPr/>
        </p:nvSpPr>
        <p:spPr bwMode="auto">
          <a:xfrm>
            <a:off x="1511300" y="5121275"/>
            <a:ext cx="6597650" cy="427038"/>
          </a:xfrm>
          <a:prstGeom prst="rect">
            <a:avLst/>
          </a:prstGeom>
          <a:gradFill rotWithShape="1">
            <a:gsLst>
              <a:gs pos="0">
                <a:srgbClr val="CCFFFF">
                  <a:gamma/>
                  <a:tint val="92157"/>
                  <a:invGamma/>
                </a:srgbClr>
              </a:gs>
              <a:gs pos="50000">
                <a:srgbClr val="CCFFFF"/>
              </a:gs>
              <a:gs pos="100000">
                <a:srgbClr val="CCFFFF">
                  <a:gamma/>
                  <a:tint val="92157"/>
                  <a:invGamma/>
                </a:srgbClr>
              </a:gs>
            </a:gsLst>
            <a:lin ang="0" scaled="1"/>
          </a:gradFill>
          <a:ln w="9525" algn="ctr">
            <a:noFill/>
            <a:miter lim="800000"/>
            <a:headEnd/>
            <a:tailEnd/>
          </a:ln>
          <a:effectLst/>
        </p:spPr>
        <p:txBody>
          <a:bodyPr lIns="0" tIns="0" rIns="0" bIns="0">
            <a:spAutoFit/>
          </a:bodyPr>
          <a:lstStyle/>
          <a:p>
            <a:pPr>
              <a:defRPr/>
            </a:pPr>
            <a:r>
              <a:rPr lang="zh-CN" altLang="en-US" sz="2800">
                <a:solidFill>
                  <a:srgbClr val="DE5A00"/>
                </a:solidFill>
                <a:effectLst>
                  <a:outerShdw blurRad="38100" dist="38100" dir="2700000" algn="tl">
                    <a:srgbClr val="000000"/>
                  </a:outerShdw>
                </a:effectLst>
                <a:latin typeface="Times New Roman" pitchFamily="18" charset="0"/>
                <a:ea typeface="隶书" pitchFamily="49" charset="-122"/>
              </a:rPr>
              <a:t>利用</a:t>
            </a:r>
            <a:r>
              <a:rPr kumimoji="1" lang="zh-CN" altLang="en-US" sz="2600">
                <a:solidFill>
                  <a:srgbClr val="DE5A00"/>
                </a:solidFill>
                <a:effectLst>
                  <a:outerShdw blurRad="38100" dist="38100" dir="2700000" algn="tl">
                    <a:srgbClr val="000000"/>
                  </a:outerShdw>
                </a:effectLst>
                <a:latin typeface="隶书" pitchFamily="49" charset="-122"/>
                <a:ea typeface="隶书" pitchFamily="49" charset="-122"/>
              </a:rPr>
              <a:t>原子能在反应堆的核裂变</a:t>
            </a:r>
            <a:r>
              <a:rPr lang="zh-CN" altLang="en-US" sz="2800">
                <a:solidFill>
                  <a:srgbClr val="DE5A00"/>
                </a:solidFill>
                <a:effectLst>
                  <a:outerShdw blurRad="38100" dist="38100" dir="2700000" algn="tl">
                    <a:srgbClr val="000000"/>
                  </a:outerShdw>
                </a:effectLst>
                <a:latin typeface="Times New Roman" pitchFamily="18" charset="0"/>
                <a:ea typeface="隶书" pitchFamily="49" charset="-122"/>
              </a:rPr>
              <a:t>使汽轮机转动</a:t>
            </a:r>
          </a:p>
        </p:txBody>
      </p:sp>
      <p:sp>
        <p:nvSpPr>
          <p:cNvPr id="29712" name="Text Box 16">
            <a:extLst>
              <a:ext uri="{FF2B5EF4-FFF2-40B4-BE49-F238E27FC236}">
                <a16:creationId xmlns:a16="http://schemas.microsoft.com/office/drawing/2014/main" id="{57E1656A-5D5B-4754-ABFC-9FF2AF3630C1}"/>
              </a:ext>
            </a:extLst>
          </p:cNvPr>
          <p:cNvSpPr txBox="1">
            <a:spLocks noChangeArrowheads="1"/>
          </p:cNvSpPr>
          <p:nvPr/>
        </p:nvSpPr>
        <p:spPr bwMode="auto">
          <a:xfrm>
            <a:off x="2016125" y="5589588"/>
            <a:ext cx="5487988" cy="427037"/>
          </a:xfrm>
          <a:prstGeom prst="rect">
            <a:avLst/>
          </a:prstGeom>
          <a:gradFill rotWithShape="1">
            <a:gsLst>
              <a:gs pos="0">
                <a:srgbClr val="FFFF99"/>
              </a:gs>
              <a:gs pos="100000">
                <a:srgbClr val="FFFF99">
                  <a:gamma/>
                  <a:shade val="98431"/>
                  <a:invGamma/>
                </a:srgbClr>
              </a:gs>
            </a:gsLst>
            <a:lin ang="0" scaled="1"/>
          </a:gradFill>
          <a:ln w="9525" algn="ctr">
            <a:noFill/>
            <a:miter lim="800000"/>
            <a:headEnd/>
            <a:tailEnd/>
          </a:ln>
          <a:effectLst/>
        </p:spPr>
        <p:txBody>
          <a:bodyPr lIns="0" tIns="0" rIns="0" bIns="0">
            <a:spAutoFit/>
          </a:bodyPr>
          <a:lstStyle/>
          <a:p>
            <a:pPr>
              <a:defRPr/>
            </a:pPr>
            <a:r>
              <a:rPr lang="en-US" altLang="zh-CN" sz="2800">
                <a:solidFill>
                  <a:srgbClr val="003300"/>
                </a:solidFill>
                <a:latin typeface="Times New Roman" pitchFamily="18" charset="0"/>
                <a:ea typeface="隶书" pitchFamily="49" charset="-122"/>
              </a:rPr>
              <a:t> </a:t>
            </a:r>
            <a:r>
              <a:rPr lang="zh-CN" altLang="en-US" sz="2800">
                <a:solidFill>
                  <a:srgbClr val="003300"/>
                </a:solidFill>
                <a:latin typeface="Times New Roman" pitchFamily="18" charset="0"/>
                <a:ea typeface="隶书" pitchFamily="49" charset="-122"/>
              </a:rPr>
              <a:t>生产过程：</a:t>
            </a:r>
            <a:r>
              <a:rPr lang="zh-CN" altLang="en-US" sz="2800">
                <a:solidFill>
                  <a:srgbClr val="FF0000"/>
                </a:solidFill>
                <a:effectLst>
                  <a:outerShdw blurRad="38100" dist="38100" dir="2700000" algn="tl">
                    <a:srgbClr val="000000"/>
                  </a:outerShdw>
                </a:effectLst>
                <a:latin typeface="Times New Roman" pitchFamily="18" charset="0"/>
                <a:ea typeface="隶书" pitchFamily="49" charset="-122"/>
                <a:sym typeface="Symbol" pitchFamily="18" charset="2"/>
              </a:rPr>
              <a:t>原子能机械能电能</a:t>
            </a:r>
            <a:endParaRPr kumimoji="1" lang="zh-CN" altLang="en-US">
              <a:solidFill>
                <a:srgbClr val="FF0000"/>
              </a:solidFill>
              <a:effectLst>
                <a:outerShdw blurRad="38100" dist="38100" dir="2700000" algn="tl">
                  <a:srgbClr val="000000"/>
                </a:outerShdw>
              </a:effectLst>
              <a:latin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5" descr="风力发电厂1">
            <a:extLst>
              <a:ext uri="{FF2B5EF4-FFF2-40B4-BE49-F238E27FC236}">
                <a16:creationId xmlns:a16="http://schemas.microsoft.com/office/drawing/2014/main" id="{0965E726-471B-4CB9-A0DF-FF10831DF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363538"/>
            <a:ext cx="8785225" cy="598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6">
            <a:extLst>
              <a:ext uri="{FF2B5EF4-FFF2-40B4-BE49-F238E27FC236}">
                <a16:creationId xmlns:a16="http://schemas.microsoft.com/office/drawing/2014/main" id="{C28F5826-2359-438F-B406-E20F755B73EE}"/>
              </a:ext>
            </a:extLst>
          </p:cNvPr>
          <p:cNvSpPr txBox="1">
            <a:spLocks noChangeArrowheads="1"/>
          </p:cNvSpPr>
          <p:nvPr/>
        </p:nvSpPr>
        <p:spPr bwMode="auto">
          <a:xfrm>
            <a:off x="5138738" y="1506538"/>
            <a:ext cx="3382962" cy="854075"/>
          </a:xfrm>
          <a:prstGeom prst="rect">
            <a:avLst/>
          </a:prstGeom>
          <a:gradFill rotWithShape="1">
            <a:gsLst>
              <a:gs pos="0">
                <a:schemeClr val="accent1">
                  <a:alpha val="8000"/>
                </a:schemeClr>
              </a:gs>
              <a:gs pos="100000">
                <a:schemeClr val="accent1">
                  <a:gamma/>
                  <a:tint val="0"/>
                  <a:invGamma/>
                  <a:alpha val="0"/>
                </a:schemeClr>
              </a:gs>
            </a:gsLst>
            <a:path path="shape">
              <a:fillToRect l="50000" t="50000" r="50000" b="50000"/>
            </a:path>
          </a:gradFill>
          <a:ln w="9525" algn="ctr">
            <a:noFill/>
            <a:miter lim="800000"/>
            <a:headEnd/>
            <a:tailEnd/>
          </a:ln>
          <a:effectLst/>
        </p:spPr>
        <p:txBody>
          <a:bodyPr lIns="0" tIns="0" rIns="0" bIns="0">
            <a:spAutoFit/>
          </a:bodyPr>
          <a:lstStyle/>
          <a:p>
            <a:pPr>
              <a:defRPr/>
            </a:pPr>
            <a:r>
              <a:rPr lang="en-US" altLang="zh-CN" sz="2800">
                <a:solidFill>
                  <a:srgbClr val="FF8A15"/>
                </a:solidFill>
                <a:latin typeface="Times New Roman" pitchFamily="18" charset="0"/>
                <a:ea typeface="隶书" pitchFamily="49" charset="-122"/>
              </a:rPr>
              <a:t> </a:t>
            </a:r>
            <a:r>
              <a:rPr lang="zh-CN" altLang="en-US" sz="2800">
                <a:solidFill>
                  <a:srgbClr val="FF8A15"/>
                </a:solidFill>
                <a:effectLst>
                  <a:outerShdw blurRad="38100" dist="38100" dir="2700000" algn="tl">
                    <a:srgbClr val="000000"/>
                  </a:outerShdw>
                </a:effectLst>
                <a:latin typeface="Times New Roman" pitchFamily="18" charset="0"/>
                <a:ea typeface="隶书" pitchFamily="49" charset="-122"/>
              </a:rPr>
              <a:t>生产过程：</a:t>
            </a:r>
          </a:p>
          <a:p>
            <a:pPr>
              <a:defRPr/>
            </a:pPr>
            <a:r>
              <a:rPr lang="zh-CN" altLang="en-US" sz="2800">
                <a:solidFill>
                  <a:srgbClr val="FFFF01"/>
                </a:solidFill>
                <a:effectLst>
                  <a:outerShdw blurRad="38100" dist="38100" dir="2700000" algn="tl">
                    <a:srgbClr val="000000"/>
                  </a:outerShdw>
                </a:effectLst>
                <a:latin typeface="Times New Roman" pitchFamily="18" charset="0"/>
                <a:ea typeface="隶书" pitchFamily="49" charset="-122"/>
                <a:sym typeface="Symbol" pitchFamily="18" charset="2"/>
              </a:rPr>
              <a:t>风能机械能电能</a:t>
            </a:r>
            <a:endParaRPr kumimoji="1" lang="zh-CN" altLang="en-US">
              <a:solidFill>
                <a:srgbClr val="FFFF01"/>
              </a:solidFill>
              <a:effectLst>
                <a:outerShdw blurRad="38100" dist="38100" dir="2700000" algn="tl">
                  <a:srgbClr val="000000"/>
                </a:outerShdw>
              </a:effectLst>
              <a:latin typeface="Arial" charset="0"/>
            </a:endParaRPr>
          </a:p>
        </p:txBody>
      </p:sp>
      <p:sp>
        <p:nvSpPr>
          <p:cNvPr id="41988" name="WordArt 7">
            <a:extLst>
              <a:ext uri="{FF2B5EF4-FFF2-40B4-BE49-F238E27FC236}">
                <a16:creationId xmlns:a16="http://schemas.microsoft.com/office/drawing/2014/main" id="{4D861DD4-AD1F-48BC-B88E-2660B5ACA7FD}"/>
              </a:ext>
            </a:extLst>
          </p:cNvPr>
          <p:cNvSpPr>
            <a:spLocks noChangeArrowheads="1" noChangeShapeType="1" noTextEdit="1"/>
          </p:cNvSpPr>
          <p:nvPr/>
        </p:nvSpPr>
        <p:spPr bwMode="auto">
          <a:xfrm>
            <a:off x="2843213" y="569913"/>
            <a:ext cx="3062287" cy="512762"/>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风力发电站</a:t>
            </a:r>
          </a:p>
        </p:txBody>
      </p:sp>
      <p:sp>
        <p:nvSpPr>
          <p:cNvPr id="31752" name="Text Box 8">
            <a:extLst>
              <a:ext uri="{FF2B5EF4-FFF2-40B4-BE49-F238E27FC236}">
                <a16:creationId xmlns:a16="http://schemas.microsoft.com/office/drawing/2014/main" id="{235217E7-95EA-430F-A3D4-5292CBCBF996}"/>
              </a:ext>
            </a:extLst>
          </p:cNvPr>
          <p:cNvSpPr txBox="1">
            <a:spLocks noChangeArrowheads="1"/>
          </p:cNvSpPr>
          <p:nvPr/>
        </p:nvSpPr>
        <p:spPr bwMode="auto">
          <a:xfrm>
            <a:off x="611188" y="1341438"/>
            <a:ext cx="3208337" cy="3048000"/>
          </a:xfrm>
          <a:prstGeom prst="rect">
            <a:avLst/>
          </a:prstGeom>
          <a:solidFill>
            <a:schemeClr val="bg1"/>
          </a:solidFill>
          <a:ln w="9525" algn="ctr">
            <a:noFill/>
            <a:miter lim="800000"/>
            <a:headEnd/>
            <a:tailEnd/>
          </a:ln>
          <a:effectLst/>
        </p:spPr>
        <p:txBody>
          <a:bodyPr lIns="0" tIns="0" rIns="0" bIns="0">
            <a:spAutoFit/>
          </a:bodyPr>
          <a:lstStyle/>
          <a:p>
            <a:pPr>
              <a:defRPr/>
            </a:pPr>
            <a:r>
              <a:rPr lang="en-US" altLang="zh-CN" sz="2500">
                <a:solidFill>
                  <a:sysClr val="windowText" lastClr="000000"/>
                </a:solidFill>
                <a:effectLst/>
                <a:latin typeface="Times New Roman" pitchFamily="18" charset="0"/>
                <a:ea typeface="隶书" pitchFamily="49" charset="-122"/>
              </a:rPr>
              <a:t>    </a:t>
            </a:r>
            <a:r>
              <a:rPr lang="zh-CN" altLang="en-US" sz="2500">
                <a:solidFill>
                  <a:sysClr val="windowText" lastClr="000000"/>
                </a:solidFill>
                <a:effectLst/>
                <a:latin typeface="Times New Roman" pitchFamily="18" charset="0"/>
                <a:ea typeface="隶书" pitchFamily="49" charset="-122"/>
              </a:rPr>
              <a:t>风力发电是利用风力带动风车叶片旋转，再通过增速机将旋转的速度提升，來促使发电机发电。依据目前的风车技术，大約是每秒三公尺的微风速度，便可以开始发电。</a:t>
            </a:r>
            <a:endParaRPr lang="zh-CN" altLang="en-US" sz="2500">
              <a:solidFill>
                <a:sysClr val="windowText" lastClr="000000"/>
              </a:solidFill>
              <a:effectLst/>
              <a:latin typeface="Times New Roman" pitchFamily="18" charset="0"/>
              <a:ea typeface="隶书" pitchFamily="49" charset="-122"/>
              <a:sym typeface="Symbol"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5" descr="tide%20power1">
            <a:hlinkClick r:id="rId3"/>
            <a:extLst>
              <a:ext uri="{FF2B5EF4-FFF2-40B4-BE49-F238E27FC236}">
                <a16:creationId xmlns:a16="http://schemas.microsoft.com/office/drawing/2014/main" id="{609E6873-DA36-4193-9F2F-5E992AAD7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41325"/>
            <a:ext cx="87487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a:extLst>
              <a:ext uri="{FF2B5EF4-FFF2-40B4-BE49-F238E27FC236}">
                <a16:creationId xmlns:a16="http://schemas.microsoft.com/office/drawing/2014/main" id="{594796A1-F720-4D64-869A-03C3F70D970B}"/>
              </a:ext>
            </a:extLst>
          </p:cNvPr>
          <p:cNvSpPr txBox="1">
            <a:spLocks noChangeArrowheads="1"/>
          </p:cNvSpPr>
          <p:nvPr/>
        </p:nvSpPr>
        <p:spPr bwMode="auto">
          <a:xfrm>
            <a:off x="503238" y="1341438"/>
            <a:ext cx="3816350" cy="854075"/>
          </a:xfrm>
          <a:prstGeom prst="rect">
            <a:avLst/>
          </a:prstGeom>
          <a:gradFill rotWithShape="1">
            <a:gsLst>
              <a:gs pos="0">
                <a:schemeClr val="accent1">
                  <a:alpha val="8000"/>
                </a:schemeClr>
              </a:gs>
              <a:gs pos="100000">
                <a:schemeClr val="accent1">
                  <a:gamma/>
                  <a:tint val="0"/>
                  <a:invGamma/>
                  <a:alpha val="0"/>
                </a:schemeClr>
              </a:gs>
            </a:gsLst>
            <a:path path="shape">
              <a:fillToRect l="50000" t="50000" r="50000" b="50000"/>
            </a:path>
          </a:gradFill>
          <a:ln w="9525" algn="ctr">
            <a:noFill/>
            <a:miter lim="800000"/>
            <a:headEnd/>
            <a:tailEnd/>
          </a:ln>
          <a:effectLst/>
        </p:spPr>
        <p:txBody>
          <a:bodyPr lIns="0" tIns="0" rIns="0" bIns="0">
            <a:spAutoFit/>
          </a:bodyPr>
          <a:lstStyle/>
          <a:p>
            <a:pPr>
              <a:defRPr/>
            </a:pPr>
            <a:r>
              <a:rPr lang="en-US" altLang="zh-CN" sz="2800">
                <a:solidFill>
                  <a:srgbClr val="FF8A15"/>
                </a:solidFill>
                <a:latin typeface="Times New Roman" pitchFamily="18" charset="0"/>
                <a:ea typeface="隶书" pitchFamily="49" charset="-122"/>
              </a:rPr>
              <a:t> </a:t>
            </a:r>
            <a:r>
              <a:rPr lang="zh-CN" altLang="en-US" sz="2800">
                <a:solidFill>
                  <a:srgbClr val="FF8A15"/>
                </a:solidFill>
                <a:effectLst>
                  <a:outerShdw blurRad="38100" dist="38100" dir="2700000" algn="tl">
                    <a:srgbClr val="000000"/>
                  </a:outerShdw>
                </a:effectLst>
                <a:latin typeface="Times New Roman" pitchFamily="18" charset="0"/>
                <a:ea typeface="隶书" pitchFamily="49" charset="-122"/>
              </a:rPr>
              <a:t>生产过程：</a:t>
            </a:r>
          </a:p>
          <a:p>
            <a:pPr>
              <a:defRPr/>
            </a:pPr>
            <a:r>
              <a:rPr lang="zh-CN" altLang="en-US" sz="2800">
                <a:solidFill>
                  <a:srgbClr val="CCFF66"/>
                </a:solidFill>
                <a:effectLst>
                  <a:outerShdw blurRad="38100" dist="38100" dir="2700000" algn="tl">
                    <a:srgbClr val="000000"/>
                  </a:outerShdw>
                </a:effectLst>
                <a:latin typeface="Times New Roman" pitchFamily="18" charset="0"/>
                <a:ea typeface="隶书" pitchFamily="49" charset="-122"/>
                <a:sym typeface="Symbol" pitchFamily="18" charset="2"/>
              </a:rPr>
              <a:t>潮汐能机械能电能</a:t>
            </a:r>
            <a:endParaRPr kumimoji="1" lang="zh-CN" altLang="en-US">
              <a:solidFill>
                <a:srgbClr val="CCFF66"/>
              </a:solidFill>
              <a:effectLst>
                <a:outerShdw blurRad="38100" dist="38100" dir="2700000" algn="tl">
                  <a:srgbClr val="000000"/>
                </a:outerShdw>
              </a:effectLst>
              <a:latin typeface="Arial" charset="0"/>
            </a:endParaRPr>
          </a:p>
        </p:txBody>
      </p:sp>
      <p:sp>
        <p:nvSpPr>
          <p:cNvPr id="43012" name="WordArt 7">
            <a:extLst>
              <a:ext uri="{FF2B5EF4-FFF2-40B4-BE49-F238E27FC236}">
                <a16:creationId xmlns:a16="http://schemas.microsoft.com/office/drawing/2014/main" id="{2CCCE58C-998A-4E15-8D96-C7FCFA061C59}"/>
              </a:ext>
            </a:extLst>
          </p:cNvPr>
          <p:cNvSpPr>
            <a:spLocks noChangeArrowheads="1" noChangeShapeType="1" noTextEdit="1"/>
          </p:cNvSpPr>
          <p:nvPr/>
        </p:nvSpPr>
        <p:spPr bwMode="auto">
          <a:xfrm>
            <a:off x="2843213" y="569913"/>
            <a:ext cx="3062287" cy="512762"/>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华文行楷" panose="02010800040101010101" pitchFamily="2" charset="-122"/>
                <a:ea typeface="华文行楷" panose="02010800040101010101" pitchFamily="2" charset="-122"/>
              </a:rPr>
              <a:t>潮汐发电站</a:t>
            </a:r>
          </a:p>
        </p:txBody>
      </p:sp>
      <p:sp>
        <p:nvSpPr>
          <p:cNvPr id="33800" name="Text Box 8">
            <a:extLst>
              <a:ext uri="{FF2B5EF4-FFF2-40B4-BE49-F238E27FC236}">
                <a16:creationId xmlns:a16="http://schemas.microsoft.com/office/drawing/2014/main" id="{D373CE04-A7AA-4CA3-A5FB-FC6F98A8BB97}"/>
              </a:ext>
            </a:extLst>
          </p:cNvPr>
          <p:cNvSpPr txBox="1">
            <a:spLocks noChangeArrowheads="1"/>
          </p:cNvSpPr>
          <p:nvPr/>
        </p:nvSpPr>
        <p:spPr bwMode="auto">
          <a:xfrm>
            <a:off x="5364163" y="1125538"/>
            <a:ext cx="3565525" cy="4401205"/>
          </a:xfrm>
          <a:prstGeom prst="rect">
            <a:avLst/>
          </a:prstGeom>
          <a:solidFill>
            <a:schemeClr val="bg1"/>
          </a:solidFill>
          <a:ln w="9525" algn="ctr">
            <a:noFill/>
            <a:miter lim="800000"/>
            <a:headEnd/>
            <a:tailEnd/>
          </a:ln>
          <a:effectLst/>
        </p:spPr>
        <p:txBody>
          <a:bodyPr lIns="0" tIns="0" rIns="0" bIns="0">
            <a:spAutoFit/>
          </a:bodyPr>
          <a:lstStyle/>
          <a:p>
            <a:pPr>
              <a:defRPr/>
            </a:pPr>
            <a:r>
              <a:rPr lang="en-US" altLang="zh-CN" sz="2200">
                <a:solidFill>
                  <a:sysClr val="windowText" lastClr="000000"/>
                </a:solidFill>
                <a:latin typeface="楷体_GB2312" pitchFamily="49" charset="-122"/>
                <a:ea typeface="楷体_GB2312" pitchFamily="49" charset="-122"/>
              </a:rPr>
              <a:t>  </a:t>
            </a:r>
            <a:r>
              <a:rPr lang="zh-CN" altLang="en-US" sz="2200">
                <a:solidFill>
                  <a:sysClr val="windowText" lastClr="000000"/>
                </a:solidFill>
                <a:latin typeface="楷体_GB2312" pitchFamily="49" charset="-122"/>
                <a:ea typeface="楷体_GB2312" pitchFamily="49" charset="-122"/>
              </a:rPr>
              <a:t>潮汐发电是利用潮汐能。潮汐发电必须具备两个物理条件：①潮汐的幅度必须大，至少要有几米；②海岸地形必须能储蓄大量海水，并可进行土建工程。</a:t>
            </a:r>
          </a:p>
          <a:p>
            <a:pPr>
              <a:defRPr/>
            </a:pPr>
            <a:r>
              <a:rPr lang="zh-CN" altLang="en-US" sz="2200">
                <a:solidFill>
                  <a:sysClr val="windowText" lastClr="000000"/>
                </a:solidFill>
                <a:latin typeface="楷体_GB2312" pitchFamily="49" charset="-122"/>
                <a:ea typeface="楷体_GB2312" pitchFamily="49" charset="-122"/>
              </a:rPr>
              <a:t>  潮汐发电的工作原理与一般水力发电的原理相近，即在河口或海湾筑一条大坝，以形成天然水库，水轮发电机组就装在拦海大坝里。</a:t>
            </a:r>
          </a:p>
          <a:p>
            <a:pPr>
              <a:defRPr/>
            </a:pPr>
            <a:r>
              <a:rPr lang="zh-CN" altLang="en-US" sz="2200">
                <a:solidFill>
                  <a:sysClr val="windowText" lastClr="000000"/>
                </a:solidFill>
                <a:latin typeface="楷体_GB2312" pitchFamily="49" charset="-122"/>
                <a:ea typeface="楷体_GB2312" pitchFamily="49" charset="-122"/>
              </a:rPr>
              <a:t>  潮汐电站可以是单水库或双水库。 </a:t>
            </a:r>
          </a:p>
        </p:txBody>
      </p:sp>
      <p:pic>
        <p:nvPicPr>
          <p:cNvPr id="43014" name="Picture 10" descr="u=428063207,561955878&amp;fm=0&amp;gp=18">
            <a:hlinkClick r:id="rId5"/>
            <a:extLst>
              <a:ext uri="{FF2B5EF4-FFF2-40B4-BE49-F238E27FC236}">
                <a16:creationId xmlns:a16="http://schemas.microsoft.com/office/drawing/2014/main" id="{6A2D62F3-1AA2-490C-87CB-65FD716B1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365625"/>
            <a:ext cx="35290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4034" name="Group 11">
            <a:extLst>
              <a:ext uri="{FF2B5EF4-FFF2-40B4-BE49-F238E27FC236}">
                <a16:creationId xmlns:a16="http://schemas.microsoft.com/office/drawing/2014/main" id="{BA32EF65-5500-46FC-A041-1110A469D766}"/>
              </a:ext>
            </a:extLst>
          </p:cNvPr>
          <p:cNvGrpSpPr>
            <a:grpSpLocks/>
          </p:cNvGrpSpPr>
          <p:nvPr/>
        </p:nvGrpSpPr>
        <p:grpSpPr bwMode="auto">
          <a:xfrm>
            <a:off x="971550" y="1609725"/>
            <a:ext cx="3240088" cy="3240088"/>
            <a:chOff x="363" y="368"/>
            <a:chExt cx="1270" cy="1486"/>
          </a:xfrm>
        </p:grpSpPr>
        <p:pic>
          <p:nvPicPr>
            <p:cNvPr id="44042" name="Picture 9" descr="u=4133549446,2578817041&amp;fm=0&amp;gp=-46">
              <a:hlinkClick r:id="rId3"/>
              <a:extLst>
                <a:ext uri="{FF2B5EF4-FFF2-40B4-BE49-F238E27FC236}">
                  <a16:creationId xmlns:a16="http://schemas.microsoft.com/office/drawing/2014/main" id="{117920E1-FA22-4907-83A6-6AFEC8BF0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368"/>
              <a:ext cx="1210" cy="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 Box 10">
              <a:extLst>
                <a:ext uri="{FF2B5EF4-FFF2-40B4-BE49-F238E27FC236}">
                  <a16:creationId xmlns:a16="http://schemas.microsoft.com/office/drawing/2014/main" id="{D54FF6EE-8330-4E72-8E2C-61B62EC4F40B}"/>
                </a:ext>
              </a:extLst>
            </p:cNvPr>
            <p:cNvSpPr txBox="1">
              <a:spLocks noChangeArrowheads="1"/>
            </p:cNvSpPr>
            <p:nvPr/>
          </p:nvSpPr>
          <p:spPr bwMode="auto">
            <a:xfrm>
              <a:off x="363" y="1616"/>
              <a:ext cx="1270"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800000"/>
                  </a:solidFill>
                  <a:ea typeface="黑体" panose="02010609060101010101" pitchFamily="49" charset="-122"/>
                </a:rPr>
                <a:t>太阳能发电</a:t>
              </a:r>
            </a:p>
          </p:txBody>
        </p:sp>
      </p:grpSp>
      <p:sp>
        <p:nvSpPr>
          <p:cNvPr id="44035" name="Text Box 15">
            <a:extLst>
              <a:ext uri="{FF2B5EF4-FFF2-40B4-BE49-F238E27FC236}">
                <a16:creationId xmlns:a16="http://schemas.microsoft.com/office/drawing/2014/main" id="{56876401-B31B-4B84-BA51-2A61AF05063C}"/>
              </a:ext>
            </a:extLst>
          </p:cNvPr>
          <p:cNvSpPr txBox="1">
            <a:spLocks noChangeArrowheads="1"/>
          </p:cNvSpPr>
          <p:nvPr/>
        </p:nvSpPr>
        <p:spPr bwMode="auto">
          <a:xfrm>
            <a:off x="792163" y="4778375"/>
            <a:ext cx="7524750" cy="1314450"/>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a:solidFill>
                  <a:srgbClr val="663300"/>
                </a:solidFill>
                <a:latin typeface="Times New Roman" panose="02020603050405020304" pitchFamily="18" charset="0"/>
                <a:ea typeface="楷体_GB2312" panose="02010609030101010101" pitchFamily="49" charset="-122"/>
              </a:rPr>
              <a:t>    </a:t>
            </a:r>
            <a:r>
              <a:rPr lang="zh-CN" altLang="en-US" sz="2400" b="1">
                <a:solidFill>
                  <a:srgbClr val="000066"/>
                </a:solidFill>
                <a:latin typeface="Times New Roman" panose="02020603050405020304" pitchFamily="18" charset="0"/>
                <a:ea typeface="仿宋_GB2312" pitchFamily="49" charset="-122"/>
              </a:rPr>
              <a:t>以地热、风力、潮汐、太阳能等为一次能源的发电厂（站）容量较小，分布在离这些一次能源较近的区域，发电量占总发电量的极小一部分。</a:t>
            </a:r>
          </a:p>
        </p:txBody>
      </p:sp>
      <p:grpSp>
        <p:nvGrpSpPr>
          <p:cNvPr id="44036" name="Group 18">
            <a:extLst>
              <a:ext uri="{FF2B5EF4-FFF2-40B4-BE49-F238E27FC236}">
                <a16:creationId xmlns:a16="http://schemas.microsoft.com/office/drawing/2014/main" id="{3B3781C4-73FE-4BBC-AB3F-F94331381A1B}"/>
              </a:ext>
            </a:extLst>
          </p:cNvPr>
          <p:cNvGrpSpPr>
            <a:grpSpLocks/>
          </p:cNvGrpSpPr>
          <p:nvPr/>
        </p:nvGrpSpPr>
        <p:grpSpPr bwMode="auto">
          <a:xfrm>
            <a:off x="4464050" y="1520825"/>
            <a:ext cx="3419475" cy="3235325"/>
            <a:chOff x="1859" y="368"/>
            <a:chExt cx="1543" cy="1453"/>
          </a:xfrm>
        </p:grpSpPr>
        <p:sp>
          <p:nvSpPr>
            <p:cNvPr id="44040" name="Text Box 14">
              <a:extLst>
                <a:ext uri="{FF2B5EF4-FFF2-40B4-BE49-F238E27FC236}">
                  <a16:creationId xmlns:a16="http://schemas.microsoft.com/office/drawing/2014/main" id="{95720C85-CD8A-4116-A00C-84C833267D6F}"/>
                </a:ext>
              </a:extLst>
            </p:cNvPr>
            <p:cNvSpPr txBox="1">
              <a:spLocks noChangeArrowheads="1"/>
            </p:cNvSpPr>
            <p:nvPr/>
          </p:nvSpPr>
          <p:spPr bwMode="auto">
            <a:xfrm>
              <a:off x="1995" y="1616"/>
              <a:ext cx="1270"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800000"/>
                  </a:solidFill>
                  <a:ea typeface="黑体" panose="02010609060101010101" pitchFamily="49" charset="-122"/>
                </a:rPr>
                <a:t>地热能发电</a:t>
              </a:r>
            </a:p>
          </p:txBody>
        </p:sp>
        <p:pic>
          <p:nvPicPr>
            <p:cNvPr id="44041" name="Picture 17" descr="u=1136989047,1777656544&amp;fm=0&amp;gp=10">
              <a:hlinkClick r:id="rId5"/>
              <a:extLst>
                <a:ext uri="{FF2B5EF4-FFF2-40B4-BE49-F238E27FC236}">
                  <a16:creationId xmlns:a16="http://schemas.microsoft.com/office/drawing/2014/main" id="{F02B4897-9E5B-43AD-9F7B-7061B4972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9" y="368"/>
              <a:ext cx="1543" cy="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71" name="Text Box 19">
            <a:extLst>
              <a:ext uri="{FF2B5EF4-FFF2-40B4-BE49-F238E27FC236}">
                <a16:creationId xmlns:a16="http://schemas.microsoft.com/office/drawing/2014/main" id="{13B94D81-12CC-407F-9C35-657DBDDD7847}"/>
              </a:ext>
            </a:extLst>
          </p:cNvPr>
          <p:cNvSpPr txBox="1">
            <a:spLocks noChangeArrowheads="1"/>
          </p:cNvSpPr>
          <p:nvPr/>
        </p:nvSpPr>
        <p:spPr bwMode="auto">
          <a:xfrm>
            <a:off x="684213" y="476250"/>
            <a:ext cx="7812087" cy="87630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20000"/>
              </a:lnSpc>
              <a:spcBef>
                <a:spcPct val="50000"/>
              </a:spcBef>
              <a:defRPr/>
            </a:pPr>
            <a:r>
              <a:rPr lang="en-US" altLang="zh-CN" sz="2400" b="1">
                <a:solidFill>
                  <a:srgbClr val="663300"/>
                </a:solidFill>
                <a:latin typeface="仿宋_GB2312" pitchFamily="49" charset="-122"/>
                <a:ea typeface="仿宋_GB2312" pitchFamily="49" charset="-122"/>
              </a:rPr>
              <a:t>  </a:t>
            </a:r>
            <a:r>
              <a:rPr lang="zh-CN" altLang="en-US" sz="2400" b="1">
                <a:solidFill>
                  <a:srgbClr val="000066"/>
                </a:solidFill>
                <a:latin typeface="仿宋_GB2312" pitchFamily="49" charset="-122"/>
                <a:ea typeface="仿宋_GB2312" pitchFamily="49" charset="-122"/>
              </a:rPr>
              <a:t>世界上所有国家，主要发电形式仍为火力发电、水利发电和核能发电，其他除潮汐和风力发电外还有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ext Box 5">
            <a:extLst>
              <a:ext uri="{FF2B5EF4-FFF2-40B4-BE49-F238E27FC236}">
                <a16:creationId xmlns:a16="http://schemas.microsoft.com/office/drawing/2014/main" id="{2425D2F2-C899-4C19-851C-21B9A362F85A}"/>
              </a:ext>
            </a:extLst>
          </p:cNvPr>
          <p:cNvSpPr txBox="1">
            <a:spLocks noChangeArrowheads="1"/>
          </p:cNvSpPr>
          <p:nvPr/>
        </p:nvSpPr>
        <p:spPr bwMode="auto">
          <a:xfrm>
            <a:off x="755650" y="1196975"/>
            <a:ext cx="7705725" cy="4956175"/>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400" b="1">
                <a:solidFill>
                  <a:srgbClr val="000066"/>
                </a:solidFill>
                <a:latin typeface="仿宋_GB2312" pitchFamily="49" charset="-122"/>
                <a:ea typeface="仿宋_GB2312" pitchFamily="49" charset="-122"/>
              </a:rPr>
              <a:t>   </a:t>
            </a:r>
            <a:r>
              <a:rPr lang="zh-CN" altLang="en-US" sz="2400" b="1">
                <a:solidFill>
                  <a:srgbClr val="000066"/>
                </a:solidFill>
                <a:latin typeface="仿宋_GB2312" pitchFamily="49" charset="-122"/>
                <a:ea typeface="仿宋_GB2312" pitchFamily="49" charset="-122"/>
              </a:rPr>
              <a:t>发电厂通常建立在距离一次能源丰富或传输便利的地域，与电力用户有一定的距离。</a:t>
            </a:r>
          </a:p>
          <a:p>
            <a:pPr eaLnBrk="1" hangingPunct="1">
              <a:lnSpc>
                <a:spcPct val="115000"/>
              </a:lnSpc>
              <a:spcBef>
                <a:spcPct val="30000"/>
              </a:spcBef>
            </a:pPr>
            <a:r>
              <a:rPr lang="zh-CN" altLang="en-US" sz="2400" b="1">
                <a:solidFill>
                  <a:srgbClr val="000066"/>
                </a:solidFill>
                <a:latin typeface="仿宋_GB2312" pitchFamily="49" charset="-122"/>
                <a:ea typeface="仿宋_GB2312" pitchFamily="49" charset="-122"/>
              </a:rPr>
              <a:t>  为了经济、可靠、快速地把电能从发电厂输送至用户，必须经过变电所升高电压，因此，升压变电所一般安装在发电厂中，不另设变电所。</a:t>
            </a:r>
          </a:p>
          <a:p>
            <a:pPr eaLnBrk="1" hangingPunct="1">
              <a:lnSpc>
                <a:spcPct val="115000"/>
              </a:lnSpc>
              <a:spcBef>
                <a:spcPct val="30000"/>
              </a:spcBef>
            </a:pPr>
            <a:r>
              <a:rPr lang="zh-CN" altLang="en-US" sz="2400" b="1">
                <a:solidFill>
                  <a:srgbClr val="000066"/>
                </a:solidFill>
                <a:latin typeface="仿宋_GB2312" pitchFamily="49" charset="-122"/>
                <a:ea typeface="仿宋_GB2312" pitchFamily="49" charset="-122"/>
              </a:rPr>
              <a:t>  由于高压危险，距离用户较近时须把传送的高压降低，降压变电所的作用就是在传递电能的同时降低电压。所以，变电所是电力供应的</a:t>
            </a:r>
            <a:r>
              <a:rPr lang="zh-CN" altLang="en-US" sz="2400" b="1">
                <a:solidFill>
                  <a:srgbClr val="FF0000"/>
                </a:solidFill>
                <a:latin typeface="仿宋_GB2312" pitchFamily="49" charset="-122"/>
                <a:ea typeface="仿宋_GB2312" pitchFamily="49" charset="-122"/>
              </a:rPr>
              <a:t>中间转运站</a:t>
            </a:r>
            <a:r>
              <a:rPr lang="zh-CN" altLang="en-US" sz="2400" b="1">
                <a:solidFill>
                  <a:srgbClr val="000066"/>
                </a:solidFill>
                <a:latin typeface="仿宋_GB2312" pitchFamily="49" charset="-122"/>
                <a:ea typeface="仿宋_GB2312" pitchFamily="49" charset="-122"/>
              </a:rPr>
              <a:t>，用来提高或降低电压，向用电单位输送和分配电能。</a:t>
            </a:r>
          </a:p>
          <a:p>
            <a:pPr eaLnBrk="1" hangingPunct="1">
              <a:lnSpc>
                <a:spcPct val="115000"/>
              </a:lnSpc>
              <a:spcBef>
                <a:spcPct val="30000"/>
              </a:spcBef>
            </a:pPr>
            <a:r>
              <a:rPr lang="zh-CN" altLang="en-US" sz="2400" b="1">
                <a:solidFill>
                  <a:srgbClr val="000066"/>
                </a:solidFill>
                <a:latin typeface="仿宋_GB2312" pitchFamily="49" charset="-122"/>
                <a:ea typeface="仿宋_GB2312" pitchFamily="49" charset="-122"/>
              </a:rPr>
              <a:t>  从规模上分，变电所有</a:t>
            </a:r>
            <a:r>
              <a:rPr lang="zh-CN" altLang="en-US" sz="2400" b="1">
                <a:solidFill>
                  <a:srgbClr val="FF0000"/>
                </a:solidFill>
                <a:latin typeface="仿宋_GB2312" pitchFamily="49" charset="-122"/>
                <a:ea typeface="仿宋_GB2312" pitchFamily="49" charset="-122"/>
              </a:rPr>
              <a:t>枢纽变电所</a:t>
            </a:r>
            <a:r>
              <a:rPr lang="zh-CN" altLang="en-US" sz="2400" b="1">
                <a:solidFill>
                  <a:srgbClr val="000066"/>
                </a:solidFill>
                <a:latin typeface="仿宋_GB2312" pitchFamily="49" charset="-122"/>
                <a:ea typeface="仿宋_GB2312" pitchFamily="49" charset="-122"/>
              </a:rPr>
              <a:t>、</a:t>
            </a:r>
            <a:r>
              <a:rPr lang="zh-CN" altLang="en-US" sz="2400" b="1">
                <a:solidFill>
                  <a:srgbClr val="FF0000"/>
                </a:solidFill>
                <a:latin typeface="仿宋_GB2312" pitchFamily="49" charset="-122"/>
                <a:ea typeface="仿宋_GB2312" pitchFamily="49" charset="-122"/>
              </a:rPr>
              <a:t>地区重要变电所</a:t>
            </a:r>
            <a:r>
              <a:rPr lang="zh-CN" altLang="en-US" sz="2400" b="1">
                <a:solidFill>
                  <a:srgbClr val="000066"/>
                </a:solidFill>
                <a:latin typeface="仿宋_GB2312" pitchFamily="49" charset="-122"/>
                <a:ea typeface="仿宋_GB2312" pitchFamily="49" charset="-122"/>
              </a:rPr>
              <a:t>和</a:t>
            </a:r>
            <a:r>
              <a:rPr lang="zh-CN" altLang="en-US" sz="2400" b="1">
                <a:solidFill>
                  <a:srgbClr val="FF0000"/>
                </a:solidFill>
                <a:latin typeface="仿宋_GB2312" pitchFamily="49" charset="-122"/>
                <a:ea typeface="仿宋_GB2312" pitchFamily="49" charset="-122"/>
              </a:rPr>
              <a:t>一般变电所</a:t>
            </a:r>
            <a:r>
              <a:rPr lang="zh-CN" altLang="en-US" sz="2400" b="1">
                <a:solidFill>
                  <a:srgbClr val="000066"/>
                </a:solidFill>
                <a:latin typeface="仿宋_GB2312" pitchFamily="49" charset="-122"/>
                <a:ea typeface="仿宋_GB2312" pitchFamily="49" charset="-122"/>
              </a:rPr>
              <a:t>。</a:t>
            </a:r>
          </a:p>
        </p:txBody>
      </p:sp>
      <p:grpSp>
        <p:nvGrpSpPr>
          <p:cNvPr id="45059" name="Group 6">
            <a:extLst>
              <a:ext uri="{FF2B5EF4-FFF2-40B4-BE49-F238E27FC236}">
                <a16:creationId xmlns:a16="http://schemas.microsoft.com/office/drawing/2014/main" id="{008A45E9-7B63-4D66-A741-F845033DE4A3}"/>
              </a:ext>
            </a:extLst>
          </p:cNvPr>
          <p:cNvGrpSpPr>
            <a:grpSpLocks/>
          </p:cNvGrpSpPr>
          <p:nvPr/>
        </p:nvGrpSpPr>
        <p:grpSpPr bwMode="auto">
          <a:xfrm>
            <a:off x="2268538" y="512763"/>
            <a:ext cx="4284662" cy="574675"/>
            <a:chOff x="862" y="686"/>
            <a:chExt cx="4150" cy="362"/>
          </a:xfrm>
        </p:grpSpPr>
        <p:sp>
          <p:nvSpPr>
            <p:cNvPr id="45060" name="AutoShape 7">
              <a:extLst>
                <a:ext uri="{FF2B5EF4-FFF2-40B4-BE49-F238E27FC236}">
                  <a16:creationId xmlns:a16="http://schemas.microsoft.com/office/drawing/2014/main" id="{A3FFCDDD-9BA8-4F85-833A-060F505486CD}"/>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1" name="Rectangle 8">
              <a:extLst>
                <a:ext uri="{FF2B5EF4-FFF2-40B4-BE49-F238E27FC236}">
                  <a16:creationId xmlns:a16="http://schemas.microsoft.com/office/drawing/2014/main" id="{032414AD-AD01-41C8-9C93-0EFD52CD922F}"/>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2" name="Rectangle 9">
              <a:extLst>
                <a:ext uri="{FF2B5EF4-FFF2-40B4-BE49-F238E27FC236}">
                  <a16:creationId xmlns:a16="http://schemas.microsoft.com/office/drawing/2014/main" id="{4A3D61A0-D903-49FC-8423-BD1C8823A116}"/>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变电所类型 </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7">
            <a:extLst>
              <a:ext uri="{FF2B5EF4-FFF2-40B4-BE49-F238E27FC236}">
                <a16:creationId xmlns:a16="http://schemas.microsoft.com/office/drawing/2014/main" id="{F1D0EC29-DD39-4993-999E-41ECA65E7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441325"/>
            <a:ext cx="8353425" cy="590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WordArt 4">
            <a:extLst>
              <a:ext uri="{FF2B5EF4-FFF2-40B4-BE49-F238E27FC236}">
                <a16:creationId xmlns:a16="http://schemas.microsoft.com/office/drawing/2014/main" id="{E9BDE582-BFF5-4B15-B033-C3AC02F01A79}"/>
              </a:ext>
            </a:extLst>
          </p:cNvPr>
          <p:cNvSpPr>
            <a:spLocks noChangeArrowheads="1" noChangeShapeType="1" noTextEdit="1"/>
          </p:cNvSpPr>
          <p:nvPr/>
        </p:nvSpPr>
        <p:spPr bwMode="auto">
          <a:xfrm>
            <a:off x="2411413" y="584200"/>
            <a:ext cx="2736850" cy="539750"/>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方正舒体" panose="02010601030101010101" pitchFamily="2" charset="-122"/>
                <a:ea typeface="方正舒体" panose="02010601030101010101" pitchFamily="2" charset="-122"/>
              </a:rPr>
              <a:t>枢纽变电所</a:t>
            </a:r>
          </a:p>
        </p:txBody>
      </p:sp>
      <p:sp>
        <p:nvSpPr>
          <p:cNvPr id="46084" name="Rectangle 5">
            <a:extLst>
              <a:ext uri="{FF2B5EF4-FFF2-40B4-BE49-F238E27FC236}">
                <a16:creationId xmlns:a16="http://schemas.microsoft.com/office/drawing/2014/main" id="{8EA78318-B22F-4ECA-B35B-5FAEBB630B35}"/>
              </a:ext>
            </a:extLst>
          </p:cNvPr>
          <p:cNvSpPr>
            <a:spLocks noChangeArrowheads="1"/>
          </p:cNvSpPr>
          <p:nvPr/>
        </p:nvSpPr>
        <p:spPr bwMode="auto">
          <a:xfrm>
            <a:off x="611188" y="4257675"/>
            <a:ext cx="8029575" cy="1825625"/>
          </a:xfrm>
          <a:prstGeom prst="rect">
            <a:avLst/>
          </a:prstGeom>
          <a:gradFill rotWithShape="1">
            <a:gsLst>
              <a:gs pos="0">
                <a:srgbClr val="FBFB97"/>
              </a:gs>
              <a:gs pos="50000">
                <a:srgbClr val="FFFF99"/>
              </a:gs>
              <a:gs pos="100000">
                <a:srgbClr val="FBFB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仿宋_GB2312" pitchFamily="49" charset="-122"/>
                <a:ea typeface="仿宋_GB2312" pitchFamily="49" charset="-122"/>
              </a:rPr>
              <a:t>  </a:t>
            </a:r>
            <a:r>
              <a:rPr lang="zh-CN" altLang="en-US" sz="2400" b="1">
                <a:solidFill>
                  <a:srgbClr val="003300"/>
                </a:solidFill>
                <a:latin typeface="仿宋_GB2312" pitchFamily="49" charset="-122"/>
                <a:ea typeface="仿宋_GB2312" pitchFamily="49" charset="-122"/>
              </a:rPr>
              <a:t>枢纽变电所电压等级高，供电范围广，在系统中处于举足轻重的地位，全所停电后，将引起系统解列，造成大区域停电，甚至造成电力系统瓦解，使社会的运行处于瘫痪状态。枢纽变电所的一次电压通常为</a:t>
            </a:r>
            <a:r>
              <a:rPr lang="en-US" altLang="zh-CN" sz="2400" b="1">
                <a:solidFill>
                  <a:srgbClr val="003300"/>
                </a:solidFill>
                <a:latin typeface="仿宋_GB2312" pitchFamily="49" charset="-122"/>
                <a:ea typeface="仿宋_GB2312" pitchFamily="49" charset="-122"/>
              </a:rPr>
              <a:t>330kV</a:t>
            </a:r>
            <a:r>
              <a:rPr lang="zh-CN" altLang="en-US" sz="2400" b="1">
                <a:solidFill>
                  <a:srgbClr val="003300"/>
                </a:solidFill>
                <a:latin typeface="仿宋_GB2312" pitchFamily="49" charset="-122"/>
                <a:ea typeface="仿宋_GB2312" pitchFamily="49" charset="-122"/>
              </a:rPr>
              <a:t>和</a:t>
            </a:r>
            <a:r>
              <a:rPr lang="en-US" altLang="zh-CN" sz="2400" b="1">
                <a:solidFill>
                  <a:srgbClr val="003300"/>
                </a:solidFill>
                <a:latin typeface="仿宋_GB2312" pitchFamily="49" charset="-122"/>
                <a:ea typeface="仿宋_GB2312" pitchFamily="49" charset="-122"/>
              </a:rPr>
              <a:t>500kV</a:t>
            </a:r>
            <a:r>
              <a:rPr lang="zh-CN" altLang="en-US" sz="2400" b="1">
                <a:solidFill>
                  <a:srgbClr val="003300"/>
                </a:solidFill>
                <a:latin typeface="仿宋_GB2312" pitchFamily="49" charset="-122"/>
                <a:ea typeface="仿宋_GB2312" pitchFamily="49" charset="-122"/>
              </a:rPr>
              <a:t>，二次电压为</a:t>
            </a:r>
            <a:r>
              <a:rPr lang="en-US" altLang="zh-CN" sz="2400" b="1">
                <a:solidFill>
                  <a:srgbClr val="003300"/>
                </a:solidFill>
                <a:latin typeface="仿宋_GB2312" pitchFamily="49" charset="-122"/>
                <a:ea typeface="仿宋_GB2312" pitchFamily="49" charset="-122"/>
              </a:rPr>
              <a:t>220kV</a:t>
            </a:r>
            <a:r>
              <a:rPr lang="zh-CN" altLang="en-US" sz="2400" b="1">
                <a:solidFill>
                  <a:srgbClr val="003300"/>
                </a:solidFill>
                <a:latin typeface="仿宋_GB2312" pitchFamily="49" charset="-122"/>
                <a:ea typeface="仿宋_GB2312" pitchFamily="49" charset="-122"/>
              </a:rPr>
              <a:t>或</a:t>
            </a:r>
            <a:r>
              <a:rPr lang="en-US" altLang="zh-CN" sz="2400" b="1">
                <a:solidFill>
                  <a:srgbClr val="003300"/>
                </a:solidFill>
                <a:latin typeface="仿宋_GB2312" pitchFamily="49" charset="-122"/>
                <a:ea typeface="仿宋_GB2312" pitchFamily="49" charset="-122"/>
              </a:rPr>
              <a:t>110kV</a:t>
            </a:r>
            <a:r>
              <a:rPr lang="zh-CN" altLang="en-US" sz="2400" b="1">
                <a:solidFill>
                  <a:srgbClr val="003300"/>
                </a:solidFill>
                <a:latin typeface="仿宋_GB2312" pitchFamily="49" charset="-122"/>
                <a:ea typeface="仿宋_GB2312" pitchFamily="49" charset="-122"/>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9" descr="5">
            <a:extLst>
              <a:ext uri="{FF2B5EF4-FFF2-40B4-BE49-F238E27FC236}">
                <a16:creationId xmlns:a16="http://schemas.microsoft.com/office/drawing/2014/main" id="{7C0218C3-4837-447C-BAA1-07F018B68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512763"/>
            <a:ext cx="8567737"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WordArt 5">
            <a:extLst>
              <a:ext uri="{FF2B5EF4-FFF2-40B4-BE49-F238E27FC236}">
                <a16:creationId xmlns:a16="http://schemas.microsoft.com/office/drawing/2014/main" id="{E15B4CB6-6EB4-433E-ACC0-733D550C221F}"/>
              </a:ext>
            </a:extLst>
          </p:cNvPr>
          <p:cNvSpPr>
            <a:spLocks noChangeArrowheads="1" noChangeShapeType="1" noTextEdit="1"/>
          </p:cNvSpPr>
          <p:nvPr/>
        </p:nvSpPr>
        <p:spPr bwMode="auto">
          <a:xfrm>
            <a:off x="5940425" y="549275"/>
            <a:ext cx="2736850" cy="539750"/>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方正舒体" panose="02010601030101010101" pitchFamily="2" charset="-122"/>
                <a:ea typeface="方正舒体" panose="02010601030101010101" pitchFamily="2" charset="-122"/>
              </a:rPr>
              <a:t>中间变电所</a:t>
            </a:r>
          </a:p>
        </p:txBody>
      </p:sp>
      <p:sp>
        <p:nvSpPr>
          <p:cNvPr id="47108" name="Rectangle 6">
            <a:extLst>
              <a:ext uri="{FF2B5EF4-FFF2-40B4-BE49-F238E27FC236}">
                <a16:creationId xmlns:a16="http://schemas.microsoft.com/office/drawing/2014/main" id="{B40E8FD4-D32C-4643-9001-CE64BE04031D}"/>
              </a:ext>
            </a:extLst>
          </p:cNvPr>
          <p:cNvSpPr>
            <a:spLocks noChangeArrowheads="1"/>
          </p:cNvSpPr>
          <p:nvPr/>
        </p:nvSpPr>
        <p:spPr bwMode="auto">
          <a:xfrm>
            <a:off x="611188" y="4868863"/>
            <a:ext cx="8172450" cy="1460500"/>
          </a:xfrm>
          <a:prstGeom prst="rect">
            <a:avLst/>
          </a:prstGeom>
          <a:gradFill rotWithShape="1">
            <a:gsLst>
              <a:gs pos="0">
                <a:srgbClr val="F3F392"/>
              </a:gs>
              <a:gs pos="50000">
                <a:srgbClr val="FFFF99"/>
              </a:gs>
              <a:gs pos="100000">
                <a:srgbClr val="F3F39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仿宋_GB2312" pitchFamily="49" charset="-122"/>
                <a:ea typeface="仿宋_GB2312" pitchFamily="49" charset="-122"/>
              </a:rPr>
              <a:t>  </a:t>
            </a:r>
            <a:r>
              <a:rPr lang="zh-CN" altLang="en-US" sz="2400" b="1">
                <a:solidFill>
                  <a:srgbClr val="003300"/>
                </a:solidFill>
                <a:latin typeface="仿宋_GB2312" pitchFamily="49" charset="-122"/>
                <a:ea typeface="仿宋_GB2312" pitchFamily="49" charset="-122"/>
              </a:rPr>
              <a:t>中间变电所起系统功率交换的作用，或使长距离输电线路</a:t>
            </a:r>
          </a:p>
          <a:p>
            <a:pPr eaLnBrk="1" hangingPunct="1"/>
            <a:r>
              <a:rPr lang="zh-CN" altLang="en-US" sz="2400" b="1">
                <a:solidFill>
                  <a:srgbClr val="003300"/>
                </a:solidFill>
                <a:latin typeface="仿宋_GB2312" pitchFamily="49" charset="-122"/>
                <a:ea typeface="仿宋_GB2312" pitchFamily="49" charset="-122"/>
              </a:rPr>
              <a:t>分段，一般汇集</a:t>
            </a:r>
            <a:r>
              <a:rPr lang="en-US" altLang="zh-CN" sz="2400" b="1">
                <a:solidFill>
                  <a:srgbClr val="003300"/>
                </a:solidFill>
                <a:latin typeface="仿宋_GB2312" pitchFamily="49" charset="-122"/>
                <a:ea typeface="仿宋_GB2312" pitchFamily="49" charset="-122"/>
              </a:rPr>
              <a:t>2</a:t>
            </a:r>
            <a:r>
              <a:rPr lang="zh-CN" altLang="en-US" sz="2400" b="1">
                <a:solidFill>
                  <a:srgbClr val="003300"/>
                </a:solidFill>
                <a:latin typeface="仿宋_GB2312" pitchFamily="49" charset="-122"/>
                <a:ea typeface="仿宋_GB2312" pitchFamily="49" charset="-122"/>
              </a:rPr>
              <a:t>～</a:t>
            </a:r>
            <a:r>
              <a:rPr lang="en-US" altLang="zh-CN" sz="2400" b="1">
                <a:solidFill>
                  <a:srgbClr val="003300"/>
                </a:solidFill>
                <a:latin typeface="仿宋_GB2312" pitchFamily="49" charset="-122"/>
                <a:ea typeface="仿宋_GB2312" pitchFamily="49" charset="-122"/>
              </a:rPr>
              <a:t>3</a:t>
            </a:r>
            <a:r>
              <a:rPr lang="zh-CN" altLang="en-US" sz="2400" b="1">
                <a:solidFill>
                  <a:srgbClr val="003300"/>
                </a:solidFill>
                <a:latin typeface="仿宋_GB2312" pitchFamily="49" charset="-122"/>
                <a:ea typeface="仿宋_GB2312" pitchFamily="49" charset="-122"/>
              </a:rPr>
              <a:t>个电源，同时有降压给当地用户供电，</a:t>
            </a:r>
          </a:p>
          <a:p>
            <a:pPr eaLnBrk="1" hangingPunct="1"/>
            <a:r>
              <a:rPr lang="zh-CN" altLang="en-US" sz="2400" b="1">
                <a:solidFill>
                  <a:srgbClr val="003300"/>
                </a:solidFill>
                <a:latin typeface="仿宋_GB2312" pitchFamily="49" charset="-122"/>
                <a:ea typeface="仿宋_GB2312" pitchFamily="49" charset="-122"/>
              </a:rPr>
              <a:t>这样的变电所全所停电后，将引起区域网络的解列，造成大</a:t>
            </a:r>
          </a:p>
          <a:p>
            <a:pPr eaLnBrk="1" hangingPunct="1"/>
            <a:r>
              <a:rPr lang="zh-CN" altLang="en-US" sz="2400" b="1">
                <a:solidFill>
                  <a:srgbClr val="003300"/>
                </a:solidFill>
                <a:latin typeface="仿宋_GB2312" pitchFamily="49" charset="-122"/>
                <a:ea typeface="仿宋_GB2312" pitchFamily="49" charset="-122"/>
              </a:rPr>
              <a:t>面积停电。</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306" name="Picture 10" descr="5">
            <a:extLst>
              <a:ext uri="{FF2B5EF4-FFF2-40B4-BE49-F238E27FC236}">
                <a16:creationId xmlns:a16="http://schemas.microsoft.com/office/drawing/2014/main" id="{2A8B4909-2BB7-49CD-8857-F10DF40EB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76250"/>
            <a:ext cx="860425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WordArt 5">
            <a:extLst>
              <a:ext uri="{FF2B5EF4-FFF2-40B4-BE49-F238E27FC236}">
                <a16:creationId xmlns:a16="http://schemas.microsoft.com/office/drawing/2014/main" id="{E58D39BC-2A07-4256-8887-FCB49885214B}"/>
              </a:ext>
            </a:extLst>
          </p:cNvPr>
          <p:cNvSpPr>
            <a:spLocks noChangeArrowheads="1" noChangeShapeType="1" noTextEdit="1"/>
          </p:cNvSpPr>
          <p:nvPr/>
        </p:nvSpPr>
        <p:spPr bwMode="auto">
          <a:xfrm>
            <a:off x="3743325" y="584200"/>
            <a:ext cx="3059113" cy="539750"/>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方正舒体" panose="02010601030101010101" pitchFamily="2" charset="-122"/>
                <a:ea typeface="方正舒体" panose="02010601030101010101" pitchFamily="2" charset="-122"/>
              </a:rPr>
              <a:t>地区变电所</a:t>
            </a:r>
          </a:p>
        </p:txBody>
      </p:sp>
      <p:sp>
        <p:nvSpPr>
          <p:cNvPr id="55304" name="Rectangle 8">
            <a:extLst>
              <a:ext uri="{FF2B5EF4-FFF2-40B4-BE49-F238E27FC236}">
                <a16:creationId xmlns:a16="http://schemas.microsoft.com/office/drawing/2014/main" id="{5C4FB24C-F810-4AFA-8540-BCE1A43AFBF8}"/>
              </a:ext>
            </a:extLst>
          </p:cNvPr>
          <p:cNvSpPr>
            <a:spLocks noChangeArrowheads="1"/>
          </p:cNvSpPr>
          <p:nvPr/>
        </p:nvSpPr>
        <p:spPr bwMode="auto">
          <a:xfrm>
            <a:off x="576263" y="5084763"/>
            <a:ext cx="8245475" cy="1204912"/>
          </a:xfrm>
          <a:prstGeom prst="rect">
            <a:avLst/>
          </a:prstGeom>
          <a:gradFill rotWithShape="1">
            <a:gsLst>
              <a:gs pos="0">
                <a:srgbClr val="FBFB97"/>
              </a:gs>
              <a:gs pos="50000">
                <a:srgbClr val="FFFF99"/>
              </a:gs>
              <a:gs pos="100000">
                <a:srgbClr val="FBFB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pPr>
            <a:r>
              <a:rPr lang="en-US" altLang="zh-CN" sz="2400" b="1">
                <a:solidFill>
                  <a:srgbClr val="003300"/>
                </a:solidFill>
                <a:latin typeface="Times New Roman" panose="02020603050405020304" pitchFamily="18" charset="0"/>
                <a:ea typeface="仿宋_GB2312" pitchFamily="49" charset="-122"/>
              </a:rPr>
              <a:t>    </a:t>
            </a:r>
            <a:r>
              <a:rPr lang="zh-CN" altLang="en-US" sz="2400" b="1">
                <a:solidFill>
                  <a:srgbClr val="003300"/>
                </a:solidFill>
                <a:latin typeface="Times New Roman" panose="02020603050405020304" pitchFamily="18" charset="0"/>
                <a:ea typeface="仿宋_GB2312" pitchFamily="49" charset="-122"/>
              </a:rPr>
              <a:t>地区变电所是以对地区用户供电为主的变电所，全所停电后，将使地区中断电源。地区变电所的一次电压通常为</a:t>
            </a:r>
            <a:r>
              <a:rPr lang="en-US" altLang="zh-CN" sz="2400" b="1">
                <a:solidFill>
                  <a:srgbClr val="003300"/>
                </a:solidFill>
                <a:latin typeface="Times New Roman" panose="02020603050405020304" pitchFamily="18" charset="0"/>
                <a:ea typeface="仿宋_GB2312" pitchFamily="49" charset="-122"/>
              </a:rPr>
              <a:t>220kV</a:t>
            </a:r>
            <a:r>
              <a:rPr lang="zh-CN" altLang="en-US" sz="2400" b="1">
                <a:solidFill>
                  <a:srgbClr val="003300"/>
                </a:solidFill>
                <a:latin typeface="Times New Roman" panose="02020603050405020304" pitchFamily="18" charset="0"/>
                <a:ea typeface="仿宋_GB2312" pitchFamily="49" charset="-122"/>
              </a:rPr>
              <a:t>和</a:t>
            </a:r>
            <a:r>
              <a:rPr lang="en-US" altLang="zh-CN" sz="2400" b="1">
                <a:solidFill>
                  <a:srgbClr val="003300"/>
                </a:solidFill>
                <a:latin typeface="Times New Roman" panose="02020603050405020304" pitchFamily="18" charset="0"/>
                <a:ea typeface="仿宋_GB2312" pitchFamily="49" charset="-122"/>
              </a:rPr>
              <a:t>110kV</a:t>
            </a:r>
            <a:r>
              <a:rPr lang="zh-CN" altLang="en-US" sz="2400" b="1">
                <a:solidFill>
                  <a:srgbClr val="003300"/>
                </a:solidFill>
                <a:latin typeface="Times New Roman" panose="02020603050405020304" pitchFamily="18" charset="0"/>
                <a:ea typeface="仿宋_GB2312" pitchFamily="49" charset="-122"/>
              </a:rPr>
              <a:t>，二次电压为</a:t>
            </a:r>
            <a:r>
              <a:rPr lang="en-US" altLang="zh-CN" sz="2400" b="1">
                <a:solidFill>
                  <a:srgbClr val="003300"/>
                </a:solidFill>
                <a:latin typeface="Times New Roman" panose="02020603050405020304" pitchFamily="18" charset="0"/>
                <a:ea typeface="仿宋_GB2312" pitchFamily="49" charset="-122"/>
              </a:rPr>
              <a:t>35kV</a:t>
            </a:r>
            <a:r>
              <a:rPr lang="zh-CN" altLang="en-US" sz="2400" b="1">
                <a:solidFill>
                  <a:srgbClr val="003300"/>
                </a:solidFill>
                <a:latin typeface="Times New Roman" panose="02020603050405020304" pitchFamily="18" charset="0"/>
                <a:ea typeface="仿宋_GB2312" pitchFamily="49" charset="-122"/>
              </a:rPr>
              <a:t>或</a:t>
            </a:r>
            <a:r>
              <a:rPr lang="en-US" altLang="zh-CN" sz="2400" b="1">
                <a:solidFill>
                  <a:srgbClr val="003300"/>
                </a:solidFill>
                <a:latin typeface="Times New Roman" panose="02020603050405020304" pitchFamily="18" charset="0"/>
                <a:ea typeface="仿宋_GB2312" pitchFamily="49" charset="-122"/>
              </a:rPr>
              <a:t>10kV</a:t>
            </a:r>
            <a:r>
              <a:rPr lang="zh-CN" altLang="en-US" sz="2400" b="1">
                <a:solidFill>
                  <a:srgbClr val="003300"/>
                </a:solidFill>
                <a:latin typeface="Times New Roman" panose="02020603050405020304" pitchFamily="18" charset="0"/>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5306"/>
                                        </p:tgtEl>
                                        <p:attrNameLst>
                                          <p:attrName>style.visibility</p:attrName>
                                        </p:attrNameLst>
                                      </p:cBhvr>
                                      <p:to>
                                        <p:strVal val="visible"/>
                                      </p:to>
                                    </p:set>
                                    <p:animEffect transition="in" filter="dissolve">
                                      <p:cBhvr>
                                        <p:cTn id="7" dur="500"/>
                                        <p:tgtEl>
                                          <p:spTgt spid="55306"/>
                                        </p:tgtEl>
                                      </p:cBhvr>
                                    </p:animEffect>
                                  </p:childTnLst>
                                </p:cTn>
                              </p:par>
                            </p:childTnLst>
                          </p:cTn>
                        </p:par>
                        <p:par>
                          <p:cTn id="8" fill="hold" nodeType="afterGroup">
                            <p:stCondLst>
                              <p:cond delay="500"/>
                            </p:stCondLst>
                            <p:childTnLst>
                              <p:par>
                                <p:cTn id="9" presetID="17" presetClass="entr" presetSubtype="10" fill="hold" nodeType="afterEffect">
                                  <p:stCondLst>
                                    <p:cond delay="0"/>
                                  </p:stCondLst>
                                  <p:childTnLst>
                                    <p:set>
                                      <p:cBhvr>
                                        <p:cTn id="10" dur="1" fill="hold">
                                          <p:stCondLst>
                                            <p:cond delay="0"/>
                                          </p:stCondLst>
                                        </p:cTn>
                                        <p:tgtEl>
                                          <p:spTgt spid="55301"/>
                                        </p:tgtEl>
                                        <p:attrNameLst>
                                          <p:attrName>style.visibility</p:attrName>
                                        </p:attrNameLst>
                                      </p:cBhvr>
                                      <p:to>
                                        <p:strVal val="visible"/>
                                      </p:to>
                                    </p:set>
                                    <p:anim calcmode="lin" valueType="num">
                                      <p:cBhvr>
                                        <p:cTn id="11" dur="500" fill="hold"/>
                                        <p:tgtEl>
                                          <p:spTgt spid="55301"/>
                                        </p:tgtEl>
                                        <p:attrNameLst>
                                          <p:attrName>ppt_w</p:attrName>
                                        </p:attrNameLst>
                                      </p:cBhvr>
                                      <p:tavLst>
                                        <p:tav tm="0">
                                          <p:val>
                                            <p:fltVal val="0"/>
                                          </p:val>
                                        </p:tav>
                                        <p:tav tm="100000">
                                          <p:val>
                                            <p:strVal val="#ppt_w"/>
                                          </p:val>
                                        </p:tav>
                                      </p:tavLst>
                                    </p:anim>
                                    <p:anim calcmode="lin" valueType="num">
                                      <p:cBhvr>
                                        <p:cTn id="12" dur="500" fill="hold"/>
                                        <p:tgtEl>
                                          <p:spTgt spid="55301"/>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55304"/>
                                        </p:tgtEl>
                                        <p:attrNameLst>
                                          <p:attrName>style.visibility</p:attrName>
                                        </p:attrNameLst>
                                      </p:cBhvr>
                                      <p:to>
                                        <p:strVal val="visible"/>
                                      </p:to>
                                    </p:set>
                                    <p:anim calcmode="discrete" valueType="clr">
                                      <p:cBhvr override="childStyle">
                                        <p:cTn id="17" dur="80"/>
                                        <p:tgtEl>
                                          <p:spTgt spid="5530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55304"/>
                                        </p:tgtEl>
                                        <p:attrNameLst>
                                          <p:attrName>fillcolor</p:attrName>
                                        </p:attrNameLst>
                                      </p:cBhvr>
                                      <p:tavLst>
                                        <p:tav tm="0">
                                          <p:val>
                                            <p:clrVal>
                                              <a:schemeClr val="accent2"/>
                                            </p:clrVal>
                                          </p:val>
                                        </p:tav>
                                        <p:tav tm="50000">
                                          <p:val>
                                            <p:clrVal>
                                              <a:schemeClr val="hlink"/>
                                            </p:clrVal>
                                          </p:val>
                                        </p:tav>
                                      </p:tavLst>
                                    </p:anim>
                                    <p:set>
                                      <p:cBhvr>
                                        <p:cTn id="19" dur="80"/>
                                        <p:tgtEl>
                                          <p:spTgt spid="553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58" name="Picture 14">
            <a:extLst>
              <a:ext uri="{FF2B5EF4-FFF2-40B4-BE49-F238E27FC236}">
                <a16:creationId xmlns:a16="http://schemas.microsoft.com/office/drawing/2014/main" id="{DDEB3B80-BEB0-4D9A-AE8A-DE0CF56D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41325"/>
            <a:ext cx="86042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WordArt 4">
            <a:extLst>
              <a:ext uri="{FF2B5EF4-FFF2-40B4-BE49-F238E27FC236}">
                <a16:creationId xmlns:a16="http://schemas.microsoft.com/office/drawing/2014/main" id="{0F718796-0B2F-4722-ABBE-89F51CADFF8E}"/>
              </a:ext>
            </a:extLst>
          </p:cNvPr>
          <p:cNvSpPr>
            <a:spLocks noChangeArrowheads="1" noChangeShapeType="1" noTextEdit="1"/>
          </p:cNvSpPr>
          <p:nvPr/>
        </p:nvSpPr>
        <p:spPr bwMode="auto">
          <a:xfrm>
            <a:off x="5400675" y="441325"/>
            <a:ext cx="3097213" cy="539750"/>
          </a:xfrm>
          <a:prstGeom prst="rect">
            <a:avLst/>
          </a:prstGeom>
        </p:spPr>
        <p:txBody>
          <a:bodyPr wrap="none" fromWordArt="1">
            <a:prstTxWarp prst="textPlain">
              <a:avLst>
                <a:gd name="adj" fmla="val 50000"/>
              </a:avLst>
            </a:prstTxWarp>
          </a:bodyPr>
          <a:lstStyle/>
          <a:p>
            <a:pPr algn="ctr"/>
            <a:r>
              <a:rPr lang="zh-CN" altLang="en-US" sz="3600" kern="10">
                <a:ln w="9525" cap="sq">
                  <a:solidFill>
                    <a:srgbClr val="800000"/>
                  </a:solidFill>
                  <a:miter lim="800000"/>
                  <a:headEnd type="none" w="sm" len="sm"/>
                  <a:tailEnd type="none" w="sm" len="sm"/>
                </a:ln>
                <a:solidFill>
                  <a:srgbClr val="FF0000"/>
                </a:solidFill>
                <a:effectLst>
                  <a:outerShdw dist="35921" dir="2700000" algn="ctr" rotWithShape="0">
                    <a:srgbClr val="C0C0C0"/>
                  </a:outerShdw>
                </a:effectLst>
                <a:latin typeface="方正舒体" panose="02010601030101010101" pitchFamily="2" charset="-122"/>
                <a:ea typeface="方正舒体" panose="02010601030101010101" pitchFamily="2" charset="-122"/>
              </a:rPr>
              <a:t>终端变电所</a:t>
            </a:r>
          </a:p>
        </p:txBody>
      </p:sp>
      <p:sp>
        <p:nvSpPr>
          <p:cNvPr id="57349" name="Rectangle 5">
            <a:extLst>
              <a:ext uri="{FF2B5EF4-FFF2-40B4-BE49-F238E27FC236}">
                <a16:creationId xmlns:a16="http://schemas.microsoft.com/office/drawing/2014/main" id="{DE64778E-EC39-4F10-BC10-553CC50A0549}"/>
              </a:ext>
            </a:extLst>
          </p:cNvPr>
          <p:cNvSpPr>
            <a:spLocks noChangeArrowheads="1"/>
          </p:cNvSpPr>
          <p:nvPr/>
        </p:nvSpPr>
        <p:spPr bwMode="auto">
          <a:xfrm>
            <a:off x="684213" y="4667250"/>
            <a:ext cx="8027987" cy="1606550"/>
          </a:xfrm>
          <a:prstGeom prst="rect">
            <a:avLst/>
          </a:prstGeom>
          <a:gradFill rotWithShape="1">
            <a:gsLst>
              <a:gs pos="0">
                <a:srgbClr val="FBFB97"/>
              </a:gs>
              <a:gs pos="50000">
                <a:srgbClr val="FFFF99"/>
              </a:gs>
              <a:gs pos="100000">
                <a:srgbClr val="FBFB9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pPr>
            <a:r>
              <a:rPr lang="en-US" altLang="zh-CN" sz="2400" b="1">
                <a:solidFill>
                  <a:srgbClr val="003300"/>
                </a:solidFill>
                <a:latin typeface="Times New Roman" panose="02020603050405020304" pitchFamily="18" charset="0"/>
                <a:ea typeface="仿宋_GB2312" pitchFamily="49" charset="-122"/>
              </a:rPr>
              <a:t>    </a:t>
            </a:r>
            <a:r>
              <a:rPr lang="zh-CN" altLang="en-US" sz="2400" b="1">
                <a:solidFill>
                  <a:srgbClr val="003300"/>
                </a:solidFill>
                <a:latin typeface="Times New Roman" panose="02020603050405020304" pitchFamily="18" charset="0"/>
                <a:ea typeface="仿宋_GB2312" pitchFamily="49" charset="-122"/>
              </a:rPr>
              <a:t>终端变电所处于输电线路的终端，接近负荷点，高压侧一般为</a:t>
            </a:r>
            <a:r>
              <a:rPr lang="en-US" altLang="zh-CN" sz="2400" b="1">
                <a:solidFill>
                  <a:srgbClr val="003300"/>
                </a:solidFill>
                <a:latin typeface="Times New Roman" panose="02020603050405020304" pitchFamily="18" charset="0"/>
                <a:ea typeface="仿宋_GB2312" pitchFamily="49" charset="-122"/>
              </a:rPr>
              <a:t>110~35</a:t>
            </a:r>
            <a:r>
              <a:rPr lang="zh-CN" altLang="en-US" sz="2400" b="1">
                <a:solidFill>
                  <a:srgbClr val="003300"/>
                </a:solidFill>
                <a:latin typeface="Times New Roman" panose="02020603050405020304" pitchFamily="18" charset="0"/>
                <a:ea typeface="仿宋_GB2312" pitchFamily="49" charset="-122"/>
              </a:rPr>
              <a:t>干伏，经降压后直接给用户供电。终端变电所全所停电后，将使用户中断电源。终端变电所的一次电压大多为</a:t>
            </a:r>
            <a:r>
              <a:rPr lang="en-US" altLang="zh-CN" sz="2400" b="1">
                <a:solidFill>
                  <a:srgbClr val="003300"/>
                </a:solidFill>
                <a:latin typeface="Times New Roman" panose="02020603050405020304" pitchFamily="18" charset="0"/>
                <a:ea typeface="仿宋_GB2312" pitchFamily="49" charset="-122"/>
              </a:rPr>
              <a:t>110kV</a:t>
            </a:r>
            <a:r>
              <a:rPr lang="zh-CN" altLang="en-US" sz="2400" b="1">
                <a:solidFill>
                  <a:srgbClr val="003300"/>
                </a:solidFill>
                <a:latin typeface="Times New Roman" panose="02020603050405020304" pitchFamily="18" charset="0"/>
                <a:ea typeface="仿宋_GB2312" pitchFamily="49" charset="-122"/>
              </a:rPr>
              <a:t>，二次电压为</a:t>
            </a:r>
            <a:r>
              <a:rPr lang="en-US" altLang="zh-CN" sz="2400" b="1">
                <a:solidFill>
                  <a:srgbClr val="003300"/>
                </a:solidFill>
                <a:latin typeface="Times New Roman" panose="02020603050405020304" pitchFamily="18" charset="0"/>
                <a:ea typeface="仿宋_GB2312" pitchFamily="49" charset="-122"/>
              </a:rPr>
              <a:t>10kV</a:t>
            </a:r>
            <a:r>
              <a:rPr lang="zh-CN" altLang="en-US" sz="2400" b="1">
                <a:solidFill>
                  <a:srgbClr val="003300"/>
                </a:solidFill>
                <a:latin typeface="Times New Roman" panose="02020603050405020304" pitchFamily="18" charset="0"/>
                <a:ea typeface="仿宋_GB2312" pitchFamily="49" charset="-122"/>
              </a:rPr>
              <a:t>或以下等。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7358"/>
                                        </p:tgtEl>
                                        <p:attrNameLst>
                                          <p:attrName>style.visibility</p:attrName>
                                        </p:attrNameLst>
                                      </p:cBhvr>
                                      <p:to>
                                        <p:strVal val="visible"/>
                                      </p:to>
                                    </p:set>
                                    <p:animEffect transition="in" filter="dissolve">
                                      <p:cBhvr>
                                        <p:cTn id="7" dur="500"/>
                                        <p:tgtEl>
                                          <p:spTgt spid="57358"/>
                                        </p:tgtEl>
                                      </p:cBhvr>
                                    </p:animEffect>
                                  </p:childTnLst>
                                </p:cTn>
                              </p:par>
                            </p:childTnLst>
                          </p:cTn>
                        </p:par>
                        <p:par>
                          <p:cTn id="8" fill="hold" nodeType="afterGroup">
                            <p:stCondLst>
                              <p:cond delay="500"/>
                            </p:stCondLst>
                            <p:childTnLst>
                              <p:par>
                                <p:cTn id="9" presetID="17" presetClass="entr" presetSubtype="10" fill="hold" nodeType="afterEffect">
                                  <p:stCondLst>
                                    <p:cond delay="0"/>
                                  </p:stCondLst>
                                  <p:childTnLst>
                                    <p:set>
                                      <p:cBhvr>
                                        <p:cTn id="10" dur="1" fill="hold">
                                          <p:stCondLst>
                                            <p:cond delay="0"/>
                                          </p:stCondLst>
                                        </p:cTn>
                                        <p:tgtEl>
                                          <p:spTgt spid="57348"/>
                                        </p:tgtEl>
                                        <p:attrNameLst>
                                          <p:attrName>style.visibility</p:attrName>
                                        </p:attrNameLst>
                                      </p:cBhvr>
                                      <p:to>
                                        <p:strVal val="visible"/>
                                      </p:to>
                                    </p:set>
                                    <p:anim calcmode="lin" valueType="num">
                                      <p:cBhvr>
                                        <p:cTn id="11" dur="500" fill="hold"/>
                                        <p:tgtEl>
                                          <p:spTgt spid="57348"/>
                                        </p:tgtEl>
                                        <p:attrNameLst>
                                          <p:attrName>ppt_w</p:attrName>
                                        </p:attrNameLst>
                                      </p:cBhvr>
                                      <p:tavLst>
                                        <p:tav tm="0">
                                          <p:val>
                                            <p:fltVal val="0"/>
                                          </p:val>
                                        </p:tav>
                                        <p:tav tm="100000">
                                          <p:val>
                                            <p:strVal val="#ppt_w"/>
                                          </p:val>
                                        </p:tav>
                                      </p:tavLst>
                                    </p:anim>
                                    <p:anim calcmode="lin" valueType="num">
                                      <p:cBhvr>
                                        <p:cTn id="12" dur="500" fill="hold"/>
                                        <p:tgtEl>
                                          <p:spTgt spid="57348"/>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349"/>
                                        </p:tgtEl>
                                        <p:attrNameLst>
                                          <p:attrName>style.visibility</p:attrName>
                                        </p:attrNameLst>
                                      </p:cBhvr>
                                      <p:to>
                                        <p:strVal val="visible"/>
                                      </p:to>
                                    </p:set>
                                    <p:animEffect transition="in" filter="wipe(up)">
                                      <p:cBhvr>
                                        <p:cTn id="17" dur="10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578" name="Group 37">
            <a:extLst>
              <a:ext uri="{FF2B5EF4-FFF2-40B4-BE49-F238E27FC236}">
                <a16:creationId xmlns:a16="http://schemas.microsoft.com/office/drawing/2014/main" id="{C86BF3BC-FC09-4C45-9EA1-B2EDDA4B744F}"/>
              </a:ext>
            </a:extLst>
          </p:cNvPr>
          <p:cNvGrpSpPr>
            <a:grpSpLocks/>
          </p:cNvGrpSpPr>
          <p:nvPr/>
        </p:nvGrpSpPr>
        <p:grpSpPr bwMode="auto">
          <a:xfrm>
            <a:off x="2195513" y="584200"/>
            <a:ext cx="4724400" cy="655638"/>
            <a:chOff x="1688" y="1915"/>
            <a:chExt cx="2976" cy="413"/>
          </a:xfrm>
          <a:noFill/>
        </p:grpSpPr>
        <p:sp>
          <p:nvSpPr>
            <p:cNvPr id="24603" name="AutoShape 38">
              <a:extLst>
                <a:ext uri="{FF2B5EF4-FFF2-40B4-BE49-F238E27FC236}">
                  <a16:creationId xmlns:a16="http://schemas.microsoft.com/office/drawing/2014/main" id="{1E4E3015-56AC-4AB7-9821-60DF430FDACD}"/>
                </a:ext>
              </a:extLst>
            </p:cNvPr>
            <p:cNvSpPr>
              <a:spLocks noChangeArrowheads="1"/>
            </p:cNvSpPr>
            <p:nvPr/>
          </p:nvSpPr>
          <p:spPr bwMode="auto">
            <a:xfrm>
              <a:off x="1688" y="1920"/>
              <a:ext cx="2976" cy="408"/>
            </a:xfrm>
            <a:prstGeom prst="ribbon2">
              <a:avLst>
                <a:gd name="adj1" fmla="val 12500"/>
                <a:gd name="adj2" fmla="val 50000"/>
              </a:avLst>
            </a:prstGeom>
            <a:grpFill/>
            <a:ln w="9525">
              <a:solidFill>
                <a:srgbClr val="8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59" name="Text Box 39">
              <a:extLst>
                <a:ext uri="{FF2B5EF4-FFF2-40B4-BE49-F238E27FC236}">
                  <a16:creationId xmlns:a16="http://schemas.microsoft.com/office/drawing/2014/main" id="{A3644636-50A9-49E9-B574-E57234E22844}"/>
                </a:ext>
              </a:extLst>
            </p:cNvPr>
            <p:cNvSpPr txBox="1">
              <a:spLocks noChangeArrowheads="1"/>
            </p:cNvSpPr>
            <p:nvPr/>
          </p:nvSpPr>
          <p:spPr bwMode="auto">
            <a:xfrm>
              <a:off x="2399" y="1915"/>
              <a:ext cx="1572" cy="307"/>
            </a:xfrm>
            <a:prstGeom prst="rect">
              <a:avLst/>
            </a:prstGeom>
            <a:grpFill/>
            <a:ln w="9525">
              <a:noFill/>
              <a:miter lim="800000"/>
              <a:headEnd/>
              <a:tailEnd/>
            </a:ln>
            <a:effectLst/>
          </p:spPr>
          <p:txBody>
            <a:bodyPr lIns="0" tIns="0" rIns="0" bIns="0">
              <a:spAutoFit/>
            </a:bodyPr>
            <a:lstStyle/>
            <a:p>
              <a:pPr algn="ctr">
                <a:spcBef>
                  <a:spcPct val="50000"/>
                </a:spcBef>
                <a:defRPr/>
              </a:pPr>
              <a:r>
                <a:rPr lang="zh-CN" altLang="en-US" sz="3200">
                  <a:solidFill>
                    <a:srgbClr val="CC3300"/>
                  </a:solidFill>
                  <a:effectLst>
                    <a:outerShdw blurRad="38100" dist="38100" dir="2700000" algn="tl">
                      <a:srgbClr val="000000"/>
                    </a:outerShdw>
                  </a:effectLst>
                  <a:latin typeface="Arial" charset="0"/>
                  <a:ea typeface="隶书" pitchFamily="49" charset="-122"/>
                </a:rPr>
                <a:t>学习要求</a:t>
              </a:r>
            </a:p>
          </p:txBody>
        </p:sp>
      </p:grpSp>
      <p:sp>
        <p:nvSpPr>
          <p:cNvPr id="5160" name="Text Box 40">
            <a:extLst>
              <a:ext uri="{FF2B5EF4-FFF2-40B4-BE49-F238E27FC236}">
                <a16:creationId xmlns:a16="http://schemas.microsoft.com/office/drawing/2014/main" id="{B30CECDF-695B-4D17-ACFE-54D8E83B8DCD}"/>
              </a:ext>
            </a:extLst>
          </p:cNvPr>
          <p:cNvSpPr txBox="1">
            <a:spLocks noChangeArrowheads="1"/>
          </p:cNvSpPr>
          <p:nvPr/>
        </p:nvSpPr>
        <p:spPr bwMode="auto">
          <a:xfrm>
            <a:off x="647700" y="1412875"/>
            <a:ext cx="8064500" cy="873125"/>
          </a:xfrm>
          <a:prstGeom prst="rect">
            <a:avLst/>
          </a:prstGeom>
          <a:gradFill rotWithShape="1">
            <a:gsLst>
              <a:gs pos="0">
                <a:srgbClr val="FFFF99">
                  <a:gamma/>
                  <a:tint val="0"/>
                  <a:invGamma/>
                  <a:alpha val="0"/>
                </a:srgbClr>
              </a:gs>
              <a:gs pos="50000">
                <a:srgbClr val="FFFF99"/>
              </a:gs>
              <a:gs pos="100000">
                <a:srgbClr val="FFFF99">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en-US" altLang="zh-CN" sz="2600" b="1">
                <a:solidFill>
                  <a:srgbClr val="003300"/>
                </a:solidFill>
                <a:latin typeface="仿宋_GB2312" pitchFamily="49" charset="-122"/>
                <a:ea typeface="仿宋_GB2312" pitchFamily="49" charset="-122"/>
              </a:rPr>
              <a:t>  </a:t>
            </a:r>
            <a:r>
              <a:rPr lang="zh-CN" altLang="en-US" sz="2600" b="1">
                <a:solidFill>
                  <a:srgbClr val="003300"/>
                </a:solidFill>
                <a:latin typeface="仿宋_GB2312" pitchFamily="49" charset="-122"/>
                <a:ea typeface="仿宋_GB2312" pitchFamily="49" charset="-122"/>
              </a:rPr>
              <a:t>作为未来电力系统技术人员，通过对供配电系统基础</a:t>
            </a:r>
          </a:p>
          <a:p>
            <a:pPr>
              <a:lnSpc>
                <a:spcPct val="110000"/>
              </a:lnSpc>
              <a:defRPr/>
            </a:pPr>
            <a:r>
              <a:rPr lang="zh-CN" altLang="en-US" sz="2600" b="1">
                <a:solidFill>
                  <a:srgbClr val="003300"/>
                </a:solidFill>
                <a:latin typeface="仿宋_GB2312" pitchFamily="49" charset="-122"/>
                <a:ea typeface="仿宋_GB2312" pitchFamily="49" charset="-122"/>
              </a:rPr>
              <a:t>知识的学习，要求：</a:t>
            </a:r>
          </a:p>
        </p:txBody>
      </p:sp>
      <p:grpSp>
        <p:nvGrpSpPr>
          <p:cNvPr id="24582" name="Group 43">
            <a:extLst>
              <a:ext uri="{FF2B5EF4-FFF2-40B4-BE49-F238E27FC236}">
                <a16:creationId xmlns:a16="http://schemas.microsoft.com/office/drawing/2014/main" id="{CFF7CE4A-4F62-44D0-A16A-204B8EC67F35}"/>
              </a:ext>
            </a:extLst>
          </p:cNvPr>
          <p:cNvGrpSpPr>
            <a:grpSpLocks/>
          </p:cNvGrpSpPr>
          <p:nvPr/>
        </p:nvGrpSpPr>
        <p:grpSpPr bwMode="auto">
          <a:xfrm>
            <a:off x="1079500" y="2528888"/>
            <a:ext cx="1511300" cy="971550"/>
            <a:chOff x="703" y="1616"/>
            <a:chExt cx="952" cy="612"/>
          </a:xfrm>
          <a:noFill/>
        </p:grpSpPr>
        <p:sp>
          <p:nvSpPr>
            <p:cNvPr id="5161" name="AutoShape 41">
              <a:extLst>
                <a:ext uri="{FF2B5EF4-FFF2-40B4-BE49-F238E27FC236}">
                  <a16:creationId xmlns:a16="http://schemas.microsoft.com/office/drawing/2014/main" id="{19D9A65B-C508-418A-9A34-0BC72E289759}"/>
                </a:ext>
              </a:extLst>
            </p:cNvPr>
            <p:cNvSpPr>
              <a:spLocks noChangeArrowheads="1"/>
            </p:cNvSpPr>
            <p:nvPr/>
          </p:nvSpPr>
          <p:spPr bwMode="auto">
            <a:xfrm>
              <a:off x="703" y="1616"/>
              <a:ext cx="952" cy="612"/>
            </a:xfrm>
            <a:prstGeom prst="notchedRightArrow">
              <a:avLst>
                <a:gd name="adj1" fmla="val 50000"/>
                <a:gd name="adj2" fmla="val 38889"/>
              </a:avLst>
            </a:prstGeom>
            <a:grp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5162" name="Text Box 42">
              <a:extLst>
                <a:ext uri="{FF2B5EF4-FFF2-40B4-BE49-F238E27FC236}">
                  <a16:creationId xmlns:a16="http://schemas.microsoft.com/office/drawing/2014/main" id="{59ABB02C-24F2-408C-A3B3-2A063C5DAE79}"/>
                </a:ext>
              </a:extLst>
            </p:cNvPr>
            <p:cNvSpPr txBox="1">
              <a:spLocks noChangeArrowheads="1"/>
            </p:cNvSpPr>
            <p:nvPr/>
          </p:nvSpPr>
          <p:spPr bwMode="auto">
            <a:xfrm>
              <a:off x="816" y="1752"/>
              <a:ext cx="703" cy="327"/>
            </a:xfrm>
            <a:prstGeom prst="rect">
              <a:avLst/>
            </a:prstGeom>
            <a:grpFill/>
            <a:ln w="9525">
              <a:noFill/>
              <a:miter lim="800000"/>
              <a:headEnd/>
              <a:tailEnd/>
            </a:ln>
            <a:effectLst/>
          </p:spPr>
          <p:txBody>
            <a:bodyPr>
              <a:spAutoFit/>
            </a:bodyPr>
            <a:lstStyle/>
            <a:p>
              <a:pPr>
                <a:spcBef>
                  <a:spcPct val="50000"/>
                </a:spcBef>
                <a:defRPr/>
              </a:pPr>
              <a:r>
                <a:rPr lang="zh-CN" altLang="en-US" sz="2800" b="1">
                  <a:solidFill>
                    <a:srgbClr val="FF0000"/>
                  </a:solidFill>
                  <a:effectLst>
                    <a:outerShdw blurRad="38100" dist="38100" dir="2700000" algn="tl">
                      <a:srgbClr val="000000"/>
                    </a:outerShdw>
                  </a:effectLst>
                  <a:latin typeface="Arial" charset="0"/>
                  <a:ea typeface="黑体" pitchFamily="2" charset="-122"/>
                </a:rPr>
                <a:t>了 解</a:t>
              </a:r>
            </a:p>
          </p:txBody>
        </p:sp>
      </p:grpSp>
      <p:grpSp>
        <p:nvGrpSpPr>
          <p:cNvPr id="24583" name="Group 47">
            <a:extLst>
              <a:ext uri="{FF2B5EF4-FFF2-40B4-BE49-F238E27FC236}">
                <a16:creationId xmlns:a16="http://schemas.microsoft.com/office/drawing/2014/main" id="{9E70E1ED-4BB2-4976-BD96-84022A985BEF}"/>
              </a:ext>
            </a:extLst>
          </p:cNvPr>
          <p:cNvGrpSpPr>
            <a:grpSpLocks/>
          </p:cNvGrpSpPr>
          <p:nvPr/>
        </p:nvGrpSpPr>
        <p:grpSpPr bwMode="auto">
          <a:xfrm>
            <a:off x="2700338" y="2457450"/>
            <a:ext cx="5940425" cy="1081088"/>
            <a:chOff x="1723" y="1570"/>
            <a:chExt cx="3742" cy="681"/>
          </a:xfrm>
        </p:grpSpPr>
        <p:sp>
          <p:nvSpPr>
            <p:cNvPr id="24598" name="AutoShape 44">
              <a:extLst>
                <a:ext uri="{FF2B5EF4-FFF2-40B4-BE49-F238E27FC236}">
                  <a16:creationId xmlns:a16="http://schemas.microsoft.com/office/drawing/2014/main" id="{BD12FF19-CFC4-432D-A1A7-085D410080F7}"/>
                </a:ext>
              </a:extLst>
            </p:cNvPr>
            <p:cNvSpPr>
              <a:spLocks noChangeArrowheads="1"/>
            </p:cNvSpPr>
            <p:nvPr/>
          </p:nvSpPr>
          <p:spPr bwMode="auto">
            <a:xfrm>
              <a:off x="1723" y="1570"/>
              <a:ext cx="3742" cy="681"/>
            </a:xfrm>
            <a:prstGeom prst="flowChartDisplay">
              <a:avLst/>
            </a:prstGeom>
            <a:gradFill rotWithShape="1">
              <a:gsLst>
                <a:gs pos="0">
                  <a:srgbClr val="FFCCFF"/>
                </a:gs>
                <a:gs pos="100000">
                  <a:srgbClr val="FFD3FF"/>
                </a:gs>
              </a:gsLst>
              <a:lin ang="0" scaled="1"/>
            </a:gradFill>
            <a:ln w="9525">
              <a:solidFill>
                <a:srgbClr val="6633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9" name="Text Box 45">
              <a:extLst>
                <a:ext uri="{FF2B5EF4-FFF2-40B4-BE49-F238E27FC236}">
                  <a16:creationId xmlns:a16="http://schemas.microsoft.com/office/drawing/2014/main" id="{A9BD3685-5EB7-4A2E-B343-4485804FBCC9}"/>
                </a:ext>
              </a:extLst>
            </p:cNvPr>
            <p:cNvSpPr txBox="1">
              <a:spLocks noChangeArrowheads="1"/>
            </p:cNvSpPr>
            <p:nvPr/>
          </p:nvSpPr>
          <p:spPr bwMode="auto">
            <a:xfrm>
              <a:off x="2086" y="1638"/>
              <a:ext cx="328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供配电技术的发展及电力系统的组成</a:t>
              </a:r>
              <a:endParaRPr lang="zh-CN" altLang="en-US" sz="2500">
                <a:solidFill>
                  <a:srgbClr val="373600"/>
                </a:solidFill>
                <a:ea typeface="黑体" panose="02010609060101010101" pitchFamily="49" charset="-122"/>
              </a:endParaRPr>
            </a:p>
          </p:txBody>
        </p:sp>
        <p:sp>
          <p:nvSpPr>
            <p:cNvPr id="24600" name="Text Box 46">
              <a:extLst>
                <a:ext uri="{FF2B5EF4-FFF2-40B4-BE49-F238E27FC236}">
                  <a16:creationId xmlns:a16="http://schemas.microsoft.com/office/drawing/2014/main" id="{74AE75DD-6388-4FD2-B97B-35C18713CBDB}"/>
                </a:ext>
              </a:extLst>
            </p:cNvPr>
            <p:cNvSpPr txBox="1">
              <a:spLocks noChangeArrowheads="1"/>
            </p:cNvSpPr>
            <p:nvPr/>
          </p:nvSpPr>
          <p:spPr bwMode="auto">
            <a:xfrm>
              <a:off x="2290" y="1911"/>
              <a:ext cx="2041" cy="264"/>
            </a:xfrm>
            <a:prstGeom prst="rect">
              <a:avLst/>
            </a:prstGeom>
            <a:gradFill rotWithShape="1">
              <a:gsLst>
                <a:gs pos="0">
                  <a:srgbClr val="FFCCFF"/>
                </a:gs>
                <a:gs pos="100000">
                  <a:srgbClr val="FFD3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电力系统的运行特点</a:t>
              </a:r>
              <a:endParaRPr lang="zh-CN" altLang="en-US" sz="2500">
                <a:solidFill>
                  <a:srgbClr val="373600"/>
                </a:solidFill>
                <a:ea typeface="黑体" panose="02010609060101010101" pitchFamily="49" charset="-122"/>
              </a:endParaRPr>
            </a:p>
          </p:txBody>
        </p:sp>
      </p:grpSp>
      <p:grpSp>
        <p:nvGrpSpPr>
          <p:cNvPr id="24584" name="Group 48">
            <a:extLst>
              <a:ext uri="{FF2B5EF4-FFF2-40B4-BE49-F238E27FC236}">
                <a16:creationId xmlns:a16="http://schemas.microsoft.com/office/drawing/2014/main" id="{B31D5DF8-FABB-4D4B-8B09-CA4F1BB77102}"/>
              </a:ext>
            </a:extLst>
          </p:cNvPr>
          <p:cNvGrpSpPr>
            <a:grpSpLocks/>
          </p:cNvGrpSpPr>
          <p:nvPr/>
        </p:nvGrpSpPr>
        <p:grpSpPr bwMode="auto">
          <a:xfrm>
            <a:off x="1042988" y="3933825"/>
            <a:ext cx="1511300" cy="971550"/>
            <a:chOff x="703" y="1616"/>
            <a:chExt cx="952" cy="612"/>
          </a:xfrm>
          <a:noFill/>
        </p:grpSpPr>
        <p:sp>
          <p:nvSpPr>
            <p:cNvPr id="5169" name="AutoShape 49">
              <a:extLst>
                <a:ext uri="{FF2B5EF4-FFF2-40B4-BE49-F238E27FC236}">
                  <a16:creationId xmlns:a16="http://schemas.microsoft.com/office/drawing/2014/main" id="{C425B618-B463-4C21-ABB9-E63D15E1DA65}"/>
                </a:ext>
              </a:extLst>
            </p:cNvPr>
            <p:cNvSpPr>
              <a:spLocks noChangeArrowheads="1"/>
            </p:cNvSpPr>
            <p:nvPr/>
          </p:nvSpPr>
          <p:spPr bwMode="auto">
            <a:xfrm>
              <a:off x="703" y="1616"/>
              <a:ext cx="952" cy="612"/>
            </a:xfrm>
            <a:prstGeom prst="notchedRightArrow">
              <a:avLst>
                <a:gd name="adj1" fmla="val 50000"/>
                <a:gd name="adj2" fmla="val 38889"/>
              </a:avLst>
            </a:prstGeom>
            <a:grp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5170" name="Text Box 50">
              <a:extLst>
                <a:ext uri="{FF2B5EF4-FFF2-40B4-BE49-F238E27FC236}">
                  <a16:creationId xmlns:a16="http://schemas.microsoft.com/office/drawing/2014/main" id="{9ECFC879-2F3B-4C03-9219-B749DD906A8A}"/>
                </a:ext>
              </a:extLst>
            </p:cNvPr>
            <p:cNvSpPr txBox="1">
              <a:spLocks noChangeArrowheads="1"/>
            </p:cNvSpPr>
            <p:nvPr/>
          </p:nvSpPr>
          <p:spPr bwMode="auto">
            <a:xfrm>
              <a:off x="816" y="1752"/>
              <a:ext cx="703" cy="327"/>
            </a:xfrm>
            <a:prstGeom prst="rect">
              <a:avLst/>
            </a:prstGeom>
            <a:grpFill/>
            <a:ln w="9525">
              <a:noFill/>
              <a:miter lim="800000"/>
              <a:headEnd/>
              <a:tailEnd/>
            </a:ln>
            <a:effectLst/>
          </p:spPr>
          <p:txBody>
            <a:bodyPr>
              <a:spAutoFit/>
            </a:bodyPr>
            <a:lstStyle/>
            <a:p>
              <a:pPr>
                <a:spcBef>
                  <a:spcPct val="50000"/>
                </a:spcBef>
                <a:defRPr/>
              </a:pPr>
              <a:r>
                <a:rPr lang="zh-CN" altLang="en-US" sz="2800" b="1">
                  <a:solidFill>
                    <a:srgbClr val="FF0000"/>
                  </a:solidFill>
                  <a:effectLst>
                    <a:outerShdw blurRad="38100" dist="38100" dir="2700000" algn="tl">
                      <a:srgbClr val="000000"/>
                    </a:outerShdw>
                  </a:effectLst>
                  <a:latin typeface="Arial" charset="0"/>
                  <a:ea typeface="黑体" pitchFamily="2" charset="-122"/>
                </a:rPr>
                <a:t>熟 悉</a:t>
              </a:r>
            </a:p>
          </p:txBody>
        </p:sp>
      </p:grpSp>
      <p:grpSp>
        <p:nvGrpSpPr>
          <p:cNvPr id="24585" name="Group 58">
            <a:extLst>
              <a:ext uri="{FF2B5EF4-FFF2-40B4-BE49-F238E27FC236}">
                <a16:creationId xmlns:a16="http://schemas.microsoft.com/office/drawing/2014/main" id="{BFC91FD9-91CB-4217-B994-A315677D7308}"/>
              </a:ext>
            </a:extLst>
          </p:cNvPr>
          <p:cNvGrpSpPr>
            <a:grpSpLocks/>
          </p:cNvGrpSpPr>
          <p:nvPr/>
        </p:nvGrpSpPr>
        <p:grpSpPr bwMode="auto">
          <a:xfrm>
            <a:off x="2663825" y="3716338"/>
            <a:ext cx="5940425" cy="1441450"/>
            <a:chOff x="1678" y="2341"/>
            <a:chExt cx="3742" cy="908"/>
          </a:xfrm>
        </p:grpSpPr>
        <p:sp>
          <p:nvSpPr>
            <p:cNvPr id="24592" name="AutoShape 52">
              <a:extLst>
                <a:ext uri="{FF2B5EF4-FFF2-40B4-BE49-F238E27FC236}">
                  <a16:creationId xmlns:a16="http://schemas.microsoft.com/office/drawing/2014/main" id="{AEE54EA9-9D81-43CB-BFDE-BED699B957D0}"/>
                </a:ext>
              </a:extLst>
            </p:cNvPr>
            <p:cNvSpPr>
              <a:spLocks noChangeArrowheads="1"/>
            </p:cNvSpPr>
            <p:nvPr/>
          </p:nvSpPr>
          <p:spPr bwMode="auto">
            <a:xfrm>
              <a:off x="1678" y="2341"/>
              <a:ext cx="3742" cy="908"/>
            </a:xfrm>
            <a:prstGeom prst="flowChartDisplay">
              <a:avLst/>
            </a:prstGeom>
            <a:gradFill rotWithShape="1">
              <a:gsLst>
                <a:gs pos="0">
                  <a:srgbClr val="FFCDFF"/>
                </a:gs>
                <a:gs pos="100000">
                  <a:srgbClr val="FFCCFF"/>
                </a:gs>
              </a:gsLst>
              <a:lin ang="0" scaled="1"/>
            </a:gradFill>
            <a:ln w="9525">
              <a:solidFill>
                <a:srgbClr val="6633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Text Box 55">
              <a:extLst>
                <a:ext uri="{FF2B5EF4-FFF2-40B4-BE49-F238E27FC236}">
                  <a16:creationId xmlns:a16="http://schemas.microsoft.com/office/drawing/2014/main" id="{F58564B8-2E7F-4FC6-BA51-69F1E0CB6951}"/>
                </a:ext>
              </a:extLst>
            </p:cNvPr>
            <p:cNvSpPr txBox="1">
              <a:spLocks noChangeArrowheads="1"/>
            </p:cNvSpPr>
            <p:nvPr/>
          </p:nvSpPr>
          <p:spPr bwMode="auto">
            <a:xfrm>
              <a:off x="2245" y="2387"/>
              <a:ext cx="222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电力系统相关基本概念</a:t>
              </a:r>
              <a:endParaRPr lang="zh-CN" altLang="en-US" sz="2500">
                <a:solidFill>
                  <a:srgbClr val="373600"/>
                </a:solidFill>
                <a:ea typeface="黑体" panose="02010609060101010101" pitchFamily="49" charset="-122"/>
              </a:endParaRPr>
            </a:p>
          </p:txBody>
        </p:sp>
        <p:sp>
          <p:nvSpPr>
            <p:cNvPr id="24594" name="Text Box 56">
              <a:extLst>
                <a:ext uri="{FF2B5EF4-FFF2-40B4-BE49-F238E27FC236}">
                  <a16:creationId xmlns:a16="http://schemas.microsoft.com/office/drawing/2014/main" id="{196FA3DD-8CDD-4733-8468-F1B7C0EFAE5F}"/>
                </a:ext>
              </a:extLst>
            </p:cNvPr>
            <p:cNvSpPr txBox="1">
              <a:spLocks noChangeArrowheads="1"/>
            </p:cNvSpPr>
            <p:nvPr/>
          </p:nvSpPr>
          <p:spPr bwMode="auto">
            <a:xfrm>
              <a:off x="2517" y="2659"/>
              <a:ext cx="222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供电质量及其改善措施</a:t>
              </a:r>
              <a:endParaRPr lang="zh-CN" altLang="en-US" sz="2500">
                <a:solidFill>
                  <a:srgbClr val="373600"/>
                </a:solidFill>
                <a:ea typeface="黑体" panose="02010609060101010101" pitchFamily="49" charset="-122"/>
              </a:endParaRPr>
            </a:p>
          </p:txBody>
        </p:sp>
        <p:sp>
          <p:nvSpPr>
            <p:cNvPr id="24595" name="Text Box 57">
              <a:extLst>
                <a:ext uri="{FF2B5EF4-FFF2-40B4-BE49-F238E27FC236}">
                  <a16:creationId xmlns:a16="http://schemas.microsoft.com/office/drawing/2014/main" id="{3124DCB1-ED62-448F-A489-5A21BE35145C}"/>
                </a:ext>
              </a:extLst>
            </p:cNvPr>
            <p:cNvSpPr txBox="1">
              <a:spLocks noChangeArrowheads="1"/>
            </p:cNvSpPr>
            <p:nvPr/>
          </p:nvSpPr>
          <p:spPr bwMode="auto">
            <a:xfrm>
              <a:off x="2200" y="2931"/>
              <a:ext cx="301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工厂供配电系统的基本结构组成</a:t>
              </a:r>
              <a:endParaRPr lang="zh-CN" altLang="en-US" sz="2500">
                <a:solidFill>
                  <a:srgbClr val="373600"/>
                </a:solidFill>
                <a:ea typeface="黑体" panose="02010609060101010101" pitchFamily="49" charset="-122"/>
              </a:endParaRPr>
            </a:p>
          </p:txBody>
        </p:sp>
      </p:grpSp>
      <p:grpSp>
        <p:nvGrpSpPr>
          <p:cNvPr id="24586" name="Group 59">
            <a:extLst>
              <a:ext uri="{FF2B5EF4-FFF2-40B4-BE49-F238E27FC236}">
                <a16:creationId xmlns:a16="http://schemas.microsoft.com/office/drawing/2014/main" id="{1E6FB377-999F-45E6-9058-310A3C49B12B}"/>
              </a:ext>
            </a:extLst>
          </p:cNvPr>
          <p:cNvGrpSpPr>
            <a:grpSpLocks/>
          </p:cNvGrpSpPr>
          <p:nvPr/>
        </p:nvGrpSpPr>
        <p:grpSpPr bwMode="auto">
          <a:xfrm>
            <a:off x="1044575" y="5229225"/>
            <a:ext cx="1511300" cy="971550"/>
            <a:chOff x="703" y="1616"/>
            <a:chExt cx="952" cy="612"/>
          </a:xfrm>
          <a:noFill/>
        </p:grpSpPr>
        <p:sp>
          <p:nvSpPr>
            <p:cNvPr id="5180" name="AutoShape 60">
              <a:extLst>
                <a:ext uri="{FF2B5EF4-FFF2-40B4-BE49-F238E27FC236}">
                  <a16:creationId xmlns:a16="http://schemas.microsoft.com/office/drawing/2014/main" id="{998A4A31-1708-47CC-99AE-D3BCE797D257}"/>
                </a:ext>
              </a:extLst>
            </p:cNvPr>
            <p:cNvSpPr>
              <a:spLocks noChangeArrowheads="1"/>
            </p:cNvSpPr>
            <p:nvPr/>
          </p:nvSpPr>
          <p:spPr bwMode="auto">
            <a:xfrm>
              <a:off x="703" y="1616"/>
              <a:ext cx="952" cy="612"/>
            </a:xfrm>
            <a:prstGeom prst="notchedRightArrow">
              <a:avLst>
                <a:gd name="adj1" fmla="val 50000"/>
                <a:gd name="adj2" fmla="val 38889"/>
              </a:avLst>
            </a:prstGeom>
            <a:grp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5181" name="Text Box 61">
              <a:extLst>
                <a:ext uri="{FF2B5EF4-FFF2-40B4-BE49-F238E27FC236}">
                  <a16:creationId xmlns:a16="http://schemas.microsoft.com/office/drawing/2014/main" id="{19ABFE44-947D-48CE-9BAD-AD4E587ADA4D}"/>
                </a:ext>
              </a:extLst>
            </p:cNvPr>
            <p:cNvSpPr txBox="1">
              <a:spLocks noChangeArrowheads="1"/>
            </p:cNvSpPr>
            <p:nvPr/>
          </p:nvSpPr>
          <p:spPr bwMode="auto">
            <a:xfrm>
              <a:off x="816" y="1752"/>
              <a:ext cx="703" cy="327"/>
            </a:xfrm>
            <a:prstGeom prst="rect">
              <a:avLst/>
            </a:prstGeom>
            <a:grpFill/>
            <a:ln w="9525">
              <a:noFill/>
              <a:miter lim="800000"/>
              <a:headEnd/>
              <a:tailEnd/>
            </a:ln>
            <a:effectLst/>
          </p:spPr>
          <p:txBody>
            <a:bodyPr>
              <a:spAutoFit/>
            </a:bodyPr>
            <a:lstStyle/>
            <a:p>
              <a:pPr>
                <a:spcBef>
                  <a:spcPct val="50000"/>
                </a:spcBef>
                <a:defRPr/>
              </a:pPr>
              <a:r>
                <a:rPr lang="zh-CN" altLang="en-US" sz="2800" b="1">
                  <a:solidFill>
                    <a:srgbClr val="FF0000"/>
                  </a:solidFill>
                  <a:effectLst>
                    <a:outerShdw blurRad="38100" dist="38100" dir="2700000" algn="tl">
                      <a:srgbClr val="000000"/>
                    </a:outerShdw>
                  </a:effectLst>
                  <a:latin typeface="Arial" charset="0"/>
                  <a:ea typeface="黑体" pitchFamily="2" charset="-122"/>
                </a:rPr>
                <a:t>掌 握</a:t>
              </a:r>
            </a:p>
          </p:txBody>
        </p:sp>
      </p:grpSp>
      <p:grpSp>
        <p:nvGrpSpPr>
          <p:cNvPr id="24587" name="Group 67">
            <a:extLst>
              <a:ext uri="{FF2B5EF4-FFF2-40B4-BE49-F238E27FC236}">
                <a16:creationId xmlns:a16="http://schemas.microsoft.com/office/drawing/2014/main" id="{6843122A-53F4-42A8-BC83-947F59C0B94A}"/>
              </a:ext>
            </a:extLst>
          </p:cNvPr>
          <p:cNvGrpSpPr>
            <a:grpSpLocks/>
          </p:cNvGrpSpPr>
          <p:nvPr/>
        </p:nvGrpSpPr>
        <p:grpSpPr bwMode="auto">
          <a:xfrm>
            <a:off x="2627313" y="5408613"/>
            <a:ext cx="5940425" cy="614362"/>
            <a:chOff x="1655" y="3407"/>
            <a:chExt cx="3742" cy="387"/>
          </a:xfrm>
        </p:grpSpPr>
        <p:sp>
          <p:nvSpPr>
            <p:cNvPr id="24588" name="AutoShape 63">
              <a:extLst>
                <a:ext uri="{FF2B5EF4-FFF2-40B4-BE49-F238E27FC236}">
                  <a16:creationId xmlns:a16="http://schemas.microsoft.com/office/drawing/2014/main" id="{5B44C83D-44BF-485E-A275-1F9C194E2263}"/>
                </a:ext>
              </a:extLst>
            </p:cNvPr>
            <p:cNvSpPr>
              <a:spLocks noChangeArrowheads="1"/>
            </p:cNvSpPr>
            <p:nvPr/>
          </p:nvSpPr>
          <p:spPr bwMode="auto">
            <a:xfrm>
              <a:off x="1655" y="3407"/>
              <a:ext cx="3742" cy="387"/>
            </a:xfrm>
            <a:prstGeom prst="flowChartDisplay">
              <a:avLst/>
            </a:prstGeom>
            <a:gradFill rotWithShape="1">
              <a:gsLst>
                <a:gs pos="0">
                  <a:srgbClr val="FFCDFF"/>
                </a:gs>
                <a:gs pos="100000">
                  <a:srgbClr val="FFCCFF"/>
                </a:gs>
              </a:gsLst>
              <a:lin ang="0" scaled="1"/>
            </a:gradFill>
            <a:ln w="9525">
              <a:solidFill>
                <a:srgbClr val="6633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9" name="Text Box 66">
              <a:extLst>
                <a:ext uri="{FF2B5EF4-FFF2-40B4-BE49-F238E27FC236}">
                  <a16:creationId xmlns:a16="http://schemas.microsoft.com/office/drawing/2014/main" id="{9173B081-0603-4F35-8C58-CD83019A0372}"/>
                </a:ext>
              </a:extLst>
            </p:cNvPr>
            <p:cNvSpPr txBox="1">
              <a:spLocks noChangeArrowheads="1"/>
            </p:cNvSpPr>
            <p:nvPr/>
          </p:nvSpPr>
          <p:spPr bwMode="auto">
            <a:xfrm>
              <a:off x="2381" y="3453"/>
              <a:ext cx="260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500" b="1">
                  <a:solidFill>
                    <a:srgbClr val="373600"/>
                  </a:solidFill>
                  <a:ea typeface="黑体" panose="02010609060101010101" pitchFamily="49" charset="-122"/>
                </a:rPr>
                <a:t>电力用户供配电电压的选择</a:t>
              </a:r>
              <a:endParaRPr lang="zh-CN" altLang="en-US" sz="2500">
                <a:solidFill>
                  <a:srgbClr val="373600"/>
                </a:solidFill>
                <a:ea typeface="黑体" panose="02010609060101010101" pitchFamily="49"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AutoShape 4">
            <a:extLst>
              <a:ext uri="{FF2B5EF4-FFF2-40B4-BE49-F238E27FC236}">
                <a16:creationId xmlns:a16="http://schemas.microsoft.com/office/drawing/2014/main" id="{90A97702-C09D-48B0-BB41-C3F8930E26E7}"/>
              </a:ext>
            </a:extLst>
          </p:cNvPr>
          <p:cNvSpPr>
            <a:spLocks noChangeArrowheads="1"/>
          </p:cNvSpPr>
          <p:nvPr/>
        </p:nvSpPr>
        <p:spPr bwMode="auto">
          <a:xfrm>
            <a:off x="5472113" y="1752600"/>
            <a:ext cx="2830512" cy="1412875"/>
          </a:xfrm>
          <a:prstGeom prst="cloudCallout">
            <a:avLst>
              <a:gd name="adj1" fmla="val -76250"/>
              <a:gd name="adj2" fmla="val 73245"/>
            </a:avLst>
          </a:prstGeom>
          <a:solidFill>
            <a:srgbClr val="FFCC99"/>
          </a:solidFill>
          <a:ln w="9525">
            <a:solidFill>
              <a:srgbClr val="996633"/>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solidFill>
                  <a:srgbClr val="663300"/>
                </a:solidFill>
                <a:latin typeface="Times New Roman" panose="02020603050405020304" pitchFamily="18" charset="0"/>
                <a:ea typeface="楷体_GB2312" panose="02010609030101010101" pitchFamily="49" charset="-122"/>
              </a:rPr>
              <a:t>枢纽变电所和地区变电所有什么区别？</a:t>
            </a:r>
          </a:p>
        </p:txBody>
      </p:sp>
      <p:sp>
        <p:nvSpPr>
          <p:cNvPr id="59397" name="Text Box 5">
            <a:extLst>
              <a:ext uri="{FF2B5EF4-FFF2-40B4-BE49-F238E27FC236}">
                <a16:creationId xmlns:a16="http://schemas.microsoft.com/office/drawing/2014/main" id="{ED5E666E-7D2A-40D0-993D-80075C0CF2C5}"/>
              </a:ext>
            </a:extLst>
          </p:cNvPr>
          <p:cNvSpPr txBox="1">
            <a:spLocks noChangeArrowheads="1"/>
          </p:cNvSpPr>
          <p:nvPr/>
        </p:nvSpPr>
        <p:spPr bwMode="auto">
          <a:xfrm>
            <a:off x="5759450" y="3968750"/>
            <a:ext cx="2700338" cy="487363"/>
          </a:xfrm>
          <a:prstGeom prst="rect">
            <a:avLst/>
          </a:prstGeom>
          <a:gradFill rotWithShape="1">
            <a:gsLst>
              <a:gs pos="0">
                <a:srgbClr val="FFCC99">
                  <a:alpha val="60001"/>
                </a:srgbClr>
              </a:gs>
              <a:gs pos="100000">
                <a:srgbClr val="FFCC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eaLnBrk="0" hangingPunct="0">
              <a:spcBef>
                <a:spcPct val="50000"/>
              </a:spcBef>
              <a:defRPr/>
            </a:pPr>
            <a:r>
              <a:rPr kumimoji="1" lang="zh-CN" altLang="en-US" sz="3200">
                <a:solidFill>
                  <a:srgbClr val="FF3300"/>
                </a:solidFill>
                <a:effectLst>
                  <a:outerShdw blurRad="38100" dist="38100" dir="2700000" algn="tl">
                    <a:srgbClr val="000000"/>
                  </a:outerShdw>
                </a:effectLst>
                <a:latin typeface="Times New Roman" pitchFamily="18" charset="0"/>
                <a:ea typeface="隶书" pitchFamily="49" charset="-122"/>
              </a:rPr>
              <a:t>你能回答吗？</a:t>
            </a:r>
          </a:p>
        </p:txBody>
      </p:sp>
      <p:grpSp>
        <p:nvGrpSpPr>
          <p:cNvPr id="50180" name="Group 7">
            <a:extLst>
              <a:ext uri="{FF2B5EF4-FFF2-40B4-BE49-F238E27FC236}">
                <a16:creationId xmlns:a16="http://schemas.microsoft.com/office/drawing/2014/main" id="{3DAEC703-81FE-4223-AB08-5A2F95E42B96}"/>
              </a:ext>
            </a:extLst>
          </p:cNvPr>
          <p:cNvGrpSpPr>
            <a:grpSpLocks/>
          </p:cNvGrpSpPr>
          <p:nvPr/>
        </p:nvGrpSpPr>
        <p:grpSpPr bwMode="auto">
          <a:xfrm>
            <a:off x="1052513" y="1728788"/>
            <a:ext cx="3240087" cy="1284287"/>
            <a:chOff x="663" y="1089"/>
            <a:chExt cx="2041" cy="809"/>
          </a:xfrm>
        </p:grpSpPr>
        <p:sp>
          <p:nvSpPr>
            <p:cNvPr id="50186" name="AutoShape 8">
              <a:extLst>
                <a:ext uri="{FF2B5EF4-FFF2-40B4-BE49-F238E27FC236}">
                  <a16:creationId xmlns:a16="http://schemas.microsoft.com/office/drawing/2014/main" id="{2DA3E066-0B2D-483F-AAFE-68217ADAADF4}"/>
                </a:ext>
              </a:extLst>
            </p:cNvPr>
            <p:cNvSpPr>
              <a:spLocks noChangeArrowheads="1"/>
            </p:cNvSpPr>
            <p:nvPr/>
          </p:nvSpPr>
          <p:spPr bwMode="auto">
            <a:xfrm>
              <a:off x="663" y="1089"/>
              <a:ext cx="2041" cy="809"/>
            </a:xfrm>
            <a:prstGeom prst="cloudCallout">
              <a:avLst>
                <a:gd name="adj1" fmla="val 41574"/>
                <a:gd name="adj2" fmla="val 74597"/>
              </a:avLst>
            </a:prstGeom>
            <a:solidFill>
              <a:srgbClr val="CCFF99"/>
            </a:solidFill>
            <a:ln w="9525">
              <a:solidFill>
                <a:srgbClr val="0066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solidFill>
                  <a:srgbClr val="006600"/>
                </a:solidFill>
                <a:latin typeface="Times New Roman" panose="02020603050405020304" pitchFamily="18" charset="0"/>
                <a:ea typeface="楷体_GB2312" panose="02010609030101010101" pitchFamily="49" charset="-122"/>
              </a:endParaRPr>
            </a:p>
          </p:txBody>
        </p:sp>
        <p:sp>
          <p:nvSpPr>
            <p:cNvPr id="50187" name="Rectangle 9">
              <a:extLst>
                <a:ext uri="{FF2B5EF4-FFF2-40B4-BE49-F238E27FC236}">
                  <a16:creationId xmlns:a16="http://schemas.microsoft.com/office/drawing/2014/main" id="{16072C44-3DD5-4898-8A73-69720DD4FE3C}"/>
                </a:ext>
              </a:extLst>
            </p:cNvPr>
            <p:cNvSpPr>
              <a:spLocks noChangeArrowheads="1"/>
            </p:cNvSpPr>
            <p:nvPr/>
          </p:nvSpPr>
          <p:spPr bwMode="auto">
            <a:xfrm>
              <a:off x="732" y="1184"/>
              <a:ext cx="185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004600"/>
                  </a:solidFill>
                  <a:latin typeface="楷体_GB2312" panose="02010609030101010101" pitchFamily="49" charset="-122"/>
                  <a:ea typeface="楷体_GB2312" panose="02010609030101010101" pitchFamily="49" charset="-122"/>
                </a:rPr>
                <a:t>  </a:t>
              </a:r>
              <a:r>
                <a:rPr kumimoji="1" lang="zh-CN" altLang="en-US" sz="2000" b="1">
                  <a:solidFill>
                    <a:srgbClr val="004600"/>
                  </a:solidFill>
                  <a:latin typeface="楷体_GB2312" panose="02010609030101010101" pitchFamily="49" charset="-122"/>
                  <a:ea typeface="楷体_GB2312" panose="02010609030101010101" pitchFamily="49" charset="-122"/>
                </a:rPr>
                <a:t>一次能源包括哪些？说一说电能属于一次能   </a:t>
              </a:r>
            </a:p>
            <a:p>
              <a:pPr eaLnBrk="1" hangingPunct="1"/>
              <a:r>
                <a:rPr kumimoji="1" lang="zh-CN" altLang="en-US" sz="2000" b="1">
                  <a:solidFill>
                    <a:srgbClr val="004600"/>
                  </a:solidFill>
                  <a:latin typeface="楷体_GB2312" panose="02010609030101010101" pitchFamily="49" charset="-122"/>
                  <a:ea typeface="楷体_GB2312" panose="02010609030101010101" pitchFamily="49" charset="-122"/>
                </a:rPr>
                <a:t>  源吗？</a:t>
              </a:r>
            </a:p>
          </p:txBody>
        </p:sp>
      </p:grpSp>
      <p:pic>
        <p:nvPicPr>
          <p:cNvPr id="50181" name="Picture 13" descr="j0232133[1]">
            <a:extLst>
              <a:ext uri="{FF2B5EF4-FFF2-40B4-BE49-F238E27FC236}">
                <a16:creationId xmlns:a16="http://schemas.microsoft.com/office/drawing/2014/main" id="{A20BC1F4-689C-4AD3-A12D-1B8ED2A8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997200"/>
            <a:ext cx="24034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14" descr="3">
            <a:extLst>
              <a:ext uri="{FF2B5EF4-FFF2-40B4-BE49-F238E27FC236}">
                <a16:creationId xmlns:a16="http://schemas.microsoft.com/office/drawing/2014/main" id="{C8E4582E-12D7-492F-B862-425E2626FE7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7875" y="687388"/>
            <a:ext cx="11064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WordArt 15">
            <a:hlinkClick r:id="rId5" action="ppaction://hlinksldjump"/>
            <a:extLst>
              <a:ext uri="{FF2B5EF4-FFF2-40B4-BE49-F238E27FC236}">
                <a16:creationId xmlns:a16="http://schemas.microsoft.com/office/drawing/2014/main" id="{46AAC926-DE66-4A32-A5C3-6F429304999F}"/>
              </a:ext>
            </a:extLst>
          </p:cNvPr>
          <p:cNvSpPr>
            <a:spLocks noChangeArrowheads="1" noChangeShapeType="1"/>
          </p:cNvSpPr>
          <p:nvPr/>
        </p:nvSpPr>
        <p:spPr bwMode="auto">
          <a:xfrm>
            <a:off x="2124075" y="728663"/>
            <a:ext cx="2867025" cy="611187"/>
          </a:xfrm>
          <a:prstGeom prst="rect">
            <a:avLst/>
          </a:prstGeom>
        </p:spPr>
        <p:txBody>
          <a:bodyPr wrap="none" fromWordArt="1">
            <a:prstTxWarp prst="textWave4">
              <a:avLst>
                <a:gd name="adj1" fmla="val 6500"/>
                <a:gd name="adj2" fmla="val 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4000" b="1" kern="10">
                <a:ln w="9525">
                  <a:round/>
                  <a:headEnd/>
                  <a:tailEnd/>
                </a:ln>
                <a:gradFill rotWithShape="1">
                  <a:gsLst>
                    <a:gs pos="0">
                      <a:srgbClr val="FFFFCC"/>
                    </a:gs>
                    <a:gs pos="100000">
                      <a:srgbClr val="FF9999"/>
                    </a:gs>
                  </a:gsLst>
                  <a:lin ang="5400000" scaled="1"/>
                </a:gradFill>
                <a:latin typeface="方正舒体" panose="02010601030101010101" pitchFamily="2" charset="-122"/>
                <a:ea typeface="方正舒体" panose="02010601030101010101" pitchFamily="2" charset="-122"/>
              </a:rPr>
              <a:t>问题与思考</a:t>
            </a:r>
          </a:p>
        </p:txBody>
      </p:sp>
      <p:sp>
        <p:nvSpPr>
          <p:cNvPr id="50184" name="Line 16">
            <a:extLst>
              <a:ext uri="{FF2B5EF4-FFF2-40B4-BE49-F238E27FC236}">
                <a16:creationId xmlns:a16="http://schemas.microsoft.com/office/drawing/2014/main" id="{3B0B221D-1CEC-4E21-92A6-37CC79B2DE64}"/>
              </a:ext>
            </a:extLst>
          </p:cNvPr>
          <p:cNvSpPr>
            <a:spLocks noChangeShapeType="1"/>
          </p:cNvSpPr>
          <p:nvPr/>
        </p:nvSpPr>
        <p:spPr bwMode="auto">
          <a:xfrm>
            <a:off x="684213" y="1449388"/>
            <a:ext cx="441166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5" name="AutoShape 17">
            <a:extLst>
              <a:ext uri="{FF2B5EF4-FFF2-40B4-BE49-F238E27FC236}">
                <a16:creationId xmlns:a16="http://schemas.microsoft.com/office/drawing/2014/main" id="{5A5E77C1-CBD6-473F-8570-622D63C16FDE}"/>
              </a:ext>
            </a:extLst>
          </p:cNvPr>
          <p:cNvSpPr>
            <a:spLocks noChangeArrowheads="1"/>
          </p:cNvSpPr>
          <p:nvPr/>
        </p:nvSpPr>
        <p:spPr bwMode="auto">
          <a:xfrm>
            <a:off x="581025" y="3440113"/>
            <a:ext cx="2833688" cy="2347912"/>
          </a:xfrm>
          <a:prstGeom prst="cloudCallout">
            <a:avLst>
              <a:gd name="adj1" fmla="val 66583"/>
              <a:gd name="adj2" fmla="val -46176"/>
            </a:avLst>
          </a:prstGeom>
          <a:solidFill>
            <a:srgbClr val="FFCCCC"/>
          </a:solidFill>
          <a:ln w="9525">
            <a:solidFill>
              <a:srgbClr val="FF33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a:ea typeface="楷体_GB2312" panose="02010609030101010101" pitchFamily="49" charset="-122"/>
              </a:rPr>
              <a:t>热电厂和凝汽式电厂有什么不同？这类火力发电厂通常建在哪些地方？</a:t>
            </a:r>
            <a:r>
              <a:rPr kumimoji="1" lang="zh-CN" altLang="en-US"/>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13">
            <a:extLst>
              <a:ext uri="{FF2B5EF4-FFF2-40B4-BE49-F238E27FC236}">
                <a16:creationId xmlns:a16="http://schemas.microsoft.com/office/drawing/2014/main" id="{57EF75EE-CE8C-4EBD-A864-E68451E8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557338"/>
            <a:ext cx="381952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6">
            <a:extLst>
              <a:ext uri="{FF2B5EF4-FFF2-40B4-BE49-F238E27FC236}">
                <a16:creationId xmlns:a16="http://schemas.microsoft.com/office/drawing/2014/main" id="{97C062D4-E2EC-4E44-9EA2-F517E5B235B5}"/>
              </a:ext>
            </a:extLst>
          </p:cNvPr>
          <p:cNvSpPr>
            <a:spLocks noChangeArrowheads="1"/>
          </p:cNvSpPr>
          <p:nvPr/>
        </p:nvSpPr>
        <p:spPr bwMode="auto">
          <a:xfrm>
            <a:off x="539750" y="1125538"/>
            <a:ext cx="78120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仿宋_GB2312" pitchFamily="49" charset="-122"/>
                <a:ea typeface="仿宋_GB2312" pitchFamily="49" charset="-122"/>
              </a:rPr>
              <a:t>  </a:t>
            </a:r>
            <a:r>
              <a:rPr lang="zh-CN" altLang="en-US" sz="2400" b="1">
                <a:solidFill>
                  <a:srgbClr val="003300"/>
                </a:solidFill>
                <a:latin typeface="仿宋_GB2312" pitchFamily="49" charset="-122"/>
                <a:ea typeface="仿宋_GB2312" pitchFamily="49" charset="-122"/>
              </a:rPr>
              <a:t>电力系统中性点是指发电机、变压器星形接线中性点。</a:t>
            </a:r>
            <a:r>
              <a:rPr lang="zh-CN" altLang="en-US">
                <a:solidFill>
                  <a:srgbClr val="003300"/>
                </a:solidFill>
                <a:latin typeface="仿宋_GB2312" pitchFamily="49" charset="-122"/>
                <a:ea typeface="仿宋_GB2312" pitchFamily="49" charset="-122"/>
              </a:rPr>
              <a:t> </a:t>
            </a:r>
          </a:p>
        </p:txBody>
      </p:sp>
      <p:sp>
        <p:nvSpPr>
          <p:cNvPr id="51204" name="Line 11">
            <a:extLst>
              <a:ext uri="{FF2B5EF4-FFF2-40B4-BE49-F238E27FC236}">
                <a16:creationId xmlns:a16="http://schemas.microsoft.com/office/drawing/2014/main" id="{66D64332-5C7C-45F2-948E-B5F0AA7C4656}"/>
              </a:ext>
            </a:extLst>
          </p:cNvPr>
          <p:cNvSpPr>
            <a:spLocks noChangeShapeType="1"/>
          </p:cNvSpPr>
          <p:nvPr/>
        </p:nvSpPr>
        <p:spPr bwMode="auto">
          <a:xfrm>
            <a:off x="5616575" y="1700213"/>
            <a:ext cx="179388" cy="73025"/>
          </a:xfrm>
          <a:prstGeom prst="line">
            <a:avLst/>
          </a:prstGeom>
          <a:noFill/>
          <a:ln w="952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pic>
        <p:nvPicPr>
          <p:cNvPr id="51205" name="Picture 14" descr="5">
            <a:extLst>
              <a:ext uri="{FF2B5EF4-FFF2-40B4-BE49-F238E27FC236}">
                <a16:creationId xmlns:a16="http://schemas.microsoft.com/office/drawing/2014/main" id="{E7F28ED8-04B8-4C90-9D0F-9FA153870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6113"/>
            <a:ext cx="431482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6" name="Group 15">
            <a:extLst>
              <a:ext uri="{FF2B5EF4-FFF2-40B4-BE49-F238E27FC236}">
                <a16:creationId xmlns:a16="http://schemas.microsoft.com/office/drawing/2014/main" id="{665DA3E5-E5BB-4276-965E-E3B53CF72170}"/>
              </a:ext>
            </a:extLst>
          </p:cNvPr>
          <p:cNvGrpSpPr>
            <a:grpSpLocks/>
          </p:cNvGrpSpPr>
          <p:nvPr/>
        </p:nvGrpSpPr>
        <p:grpSpPr bwMode="auto">
          <a:xfrm>
            <a:off x="1079500" y="512763"/>
            <a:ext cx="7200900" cy="574675"/>
            <a:chOff x="862" y="686"/>
            <a:chExt cx="4150" cy="362"/>
          </a:xfrm>
        </p:grpSpPr>
        <p:sp>
          <p:nvSpPr>
            <p:cNvPr id="51207" name="AutoShape 16">
              <a:extLst>
                <a:ext uri="{FF2B5EF4-FFF2-40B4-BE49-F238E27FC236}">
                  <a16:creationId xmlns:a16="http://schemas.microsoft.com/office/drawing/2014/main" id="{7EAF7445-8987-49B0-B479-B4C0436E26B4}"/>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8" name="Rectangle 17">
              <a:extLst>
                <a:ext uri="{FF2B5EF4-FFF2-40B4-BE49-F238E27FC236}">
                  <a16:creationId xmlns:a16="http://schemas.microsoft.com/office/drawing/2014/main" id="{32DFBADA-E415-4179-849F-000B0B16FA8D}"/>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9" name="Rectangle 18">
              <a:extLst>
                <a:ext uri="{FF2B5EF4-FFF2-40B4-BE49-F238E27FC236}">
                  <a16:creationId xmlns:a16="http://schemas.microsoft.com/office/drawing/2014/main" id="{7F308FDA-E040-4B6C-987F-8D2EEF01319A}"/>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rgbClr val="800000"/>
                  </a:solidFill>
                  <a:latin typeface="Times New Roman" panose="02020603050405020304" pitchFamily="18" charset="0"/>
                  <a:ea typeface="隶书" panose="02010509060101010101" pitchFamily="49" charset="-122"/>
                </a:rPr>
                <a:t>1.3 </a:t>
              </a:r>
              <a:r>
                <a:rPr lang="zh-CN" altLang="en-US" sz="2800">
                  <a:solidFill>
                    <a:srgbClr val="800000"/>
                  </a:solidFill>
                  <a:latin typeface="隶书" panose="02010509060101010101" pitchFamily="49" charset="-122"/>
                  <a:ea typeface="隶书" panose="02010509060101010101" pitchFamily="49" charset="-122"/>
                </a:rPr>
                <a:t>电力系统中性点运行方式 </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568" name="Picture 80">
            <a:extLst>
              <a:ext uri="{FF2B5EF4-FFF2-40B4-BE49-F238E27FC236}">
                <a16:creationId xmlns:a16="http://schemas.microsoft.com/office/drawing/2014/main" id="{683F3ED4-9171-477F-92C8-9685F5BDEC70}"/>
              </a:ext>
            </a:extLst>
          </p:cNvPr>
          <p:cNvPicPr>
            <a:picLocks noChangeAspect="1" noChangeArrowheads="1"/>
          </p:cNvPicPr>
          <p:nvPr/>
        </p:nvPicPr>
        <p:blipFill>
          <a:blip r:embed="rId3"/>
          <a:srcRect/>
          <a:stretch>
            <a:fillRect/>
          </a:stretch>
        </p:blipFill>
        <p:spPr bwMode="auto">
          <a:xfrm>
            <a:off x="647700" y="1808163"/>
            <a:ext cx="3576638" cy="3108325"/>
          </a:xfrm>
          <a:prstGeom prst="rect">
            <a:avLst/>
          </a:prstGeom>
          <a:noFill/>
          <a:ln w="9525">
            <a:noFill/>
            <a:miter lim="800000"/>
            <a:headEnd/>
            <a:tailEnd/>
          </a:ln>
          <a:effectLst>
            <a:outerShdw dist="107763" dir="18900000" algn="ctr" rotWithShape="0">
              <a:schemeClr val="bg2">
                <a:alpha val="50000"/>
              </a:schemeClr>
            </a:outerShdw>
          </a:effectLst>
        </p:spPr>
      </p:pic>
      <p:sp>
        <p:nvSpPr>
          <p:cNvPr id="3076" name="Rectangle 4">
            <a:extLst>
              <a:ext uri="{FF2B5EF4-FFF2-40B4-BE49-F238E27FC236}">
                <a16:creationId xmlns:a16="http://schemas.microsoft.com/office/drawing/2014/main" id="{E02701F6-8621-448E-915D-E1A364B4A579}"/>
              </a:ext>
            </a:extLst>
          </p:cNvPr>
          <p:cNvSpPr>
            <a:spLocks noChangeArrowheads="1"/>
          </p:cNvSpPr>
          <p:nvPr/>
        </p:nvSpPr>
        <p:spPr bwMode="auto">
          <a:xfrm>
            <a:off x="792163" y="1233488"/>
            <a:ext cx="3708400" cy="365125"/>
          </a:xfrm>
          <a:prstGeom prst="rect">
            <a:avLst/>
          </a:prstGeom>
          <a:gradFill rotWithShape="1">
            <a:gsLst>
              <a:gs pos="0">
                <a:srgbClr val="FF0000">
                  <a:alpha val="10999"/>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Times New Roman" panose="02020603050405020304" pitchFamily="18" charset="0"/>
                <a:ea typeface="黑体" panose="02010609060101010101" pitchFamily="49" charset="-122"/>
              </a:rPr>
              <a:t>(1)</a:t>
            </a:r>
            <a:r>
              <a:rPr lang="zh-CN" altLang="en-US" sz="2400" b="1">
                <a:solidFill>
                  <a:srgbClr val="003300"/>
                </a:solidFill>
                <a:latin typeface="Times New Roman" panose="02020603050405020304" pitchFamily="18" charset="0"/>
                <a:ea typeface="黑体" panose="02010609060101010101" pitchFamily="49" charset="-122"/>
              </a:rPr>
              <a:t>中性点直接接地方式  </a:t>
            </a:r>
          </a:p>
        </p:txBody>
      </p:sp>
      <p:sp>
        <p:nvSpPr>
          <p:cNvPr id="63549" name="Rectangle 61">
            <a:extLst>
              <a:ext uri="{FF2B5EF4-FFF2-40B4-BE49-F238E27FC236}">
                <a16:creationId xmlns:a16="http://schemas.microsoft.com/office/drawing/2014/main" id="{428853F2-DD1A-40FD-B71A-4C37C65AE7FE}"/>
              </a:ext>
            </a:extLst>
          </p:cNvPr>
          <p:cNvSpPr>
            <a:spLocks noChangeArrowheads="1"/>
          </p:cNvSpPr>
          <p:nvPr/>
        </p:nvSpPr>
        <p:spPr bwMode="auto">
          <a:xfrm>
            <a:off x="4500563" y="1628775"/>
            <a:ext cx="4068762" cy="3549650"/>
          </a:xfrm>
          <a:prstGeom prst="rect">
            <a:avLst/>
          </a:prstGeom>
          <a:gradFill rotWithShape="1">
            <a:gsLst>
              <a:gs pos="0">
                <a:srgbClr val="FF9966">
                  <a:gamma/>
                  <a:tint val="0"/>
                  <a:invGamma/>
                  <a:alpha val="0"/>
                </a:srgbClr>
              </a:gs>
              <a:gs pos="100000">
                <a:srgbClr val="FF9966">
                  <a:alpha val="37000"/>
                </a:srgbClr>
              </a:gs>
            </a:gsLst>
            <a:lin ang="5400000" scaled="1"/>
          </a:gradFill>
          <a:ln w="9525">
            <a:noFill/>
            <a:miter lim="800000"/>
            <a:headEnd/>
            <a:tailEnd/>
          </a:ln>
          <a:effectLst/>
        </p:spPr>
        <p:txBody>
          <a:bodyPr lIns="0" tIns="0" rIns="0" bIns="0" anchor="ctr">
            <a:spAutoFit/>
          </a:bodyPr>
          <a:lstStyle/>
          <a:p>
            <a:pPr>
              <a:defRPr/>
            </a:pPr>
            <a:r>
              <a:rPr lang="en-US" altLang="zh-CN" sz="2200" b="1">
                <a:solidFill>
                  <a:srgbClr val="000066"/>
                </a:solidFill>
                <a:latin typeface="仿宋_GB2312" pitchFamily="49" charset="-122"/>
                <a:ea typeface="仿宋_GB2312" pitchFamily="49" charset="-122"/>
              </a:rPr>
              <a:t>  </a:t>
            </a:r>
            <a:r>
              <a:rPr lang="zh-CN" altLang="en-US" sz="2200" b="1">
                <a:solidFill>
                  <a:srgbClr val="000066"/>
                </a:solidFill>
                <a:latin typeface="仿宋_GB2312" pitchFamily="49" charset="-122"/>
                <a:ea typeface="仿宋_GB2312" pitchFamily="49" charset="-122"/>
              </a:rPr>
              <a:t>中性点直接接地方式就是把</a:t>
            </a:r>
            <a:r>
              <a:rPr lang="zh-CN" altLang="en-US" sz="2200" b="1">
                <a:latin typeface="仿宋_GB2312" pitchFamily="49" charset="-122"/>
                <a:ea typeface="仿宋_GB2312" pitchFamily="49" charset="-122"/>
              </a:rPr>
              <a:t>电源中性点直接与</a:t>
            </a:r>
            <a:r>
              <a:rPr lang="zh-CN" altLang="en-US" sz="2200" b="1">
                <a:latin typeface="Arial"/>
                <a:ea typeface="仿宋_GB2312" pitchFamily="49" charset="-122"/>
              </a:rPr>
              <a:t>“</a:t>
            </a:r>
            <a:r>
              <a:rPr lang="zh-CN" altLang="en-US" sz="2200" b="1">
                <a:latin typeface="仿宋_GB2312" pitchFamily="49" charset="-122"/>
                <a:ea typeface="仿宋_GB2312" pitchFamily="49" charset="-122"/>
              </a:rPr>
              <a:t>地</a:t>
            </a:r>
            <a:r>
              <a:rPr lang="zh-CN" altLang="en-US" sz="2200" b="1">
                <a:latin typeface="Arial"/>
                <a:ea typeface="仿宋_GB2312" pitchFamily="49" charset="-122"/>
              </a:rPr>
              <a:t>”</a:t>
            </a:r>
            <a:r>
              <a:rPr lang="zh-CN" altLang="en-US" sz="2200" b="1">
                <a:latin typeface="仿宋_GB2312" pitchFamily="49" charset="-122"/>
                <a:ea typeface="仿宋_GB2312" pitchFamily="49" charset="-122"/>
              </a:rPr>
              <a:t>相接，我国</a:t>
            </a:r>
            <a:r>
              <a:rPr lang="en-US" altLang="zh-CN" sz="2200" b="1">
                <a:latin typeface="仿宋_GB2312" pitchFamily="49" charset="-122"/>
                <a:ea typeface="仿宋_GB2312" pitchFamily="49" charset="-122"/>
              </a:rPr>
              <a:t>110kV</a:t>
            </a:r>
            <a:r>
              <a:rPr lang="zh-CN" altLang="en-US" sz="2200" b="1">
                <a:latin typeface="仿宋_GB2312" pitchFamily="49" charset="-122"/>
                <a:ea typeface="仿宋_GB2312" pitchFamily="49" charset="-122"/>
              </a:rPr>
              <a:t>及以上电压等级的电力系统均属于这种</a:t>
            </a:r>
            <a:r>
              <a:rPr lang="zh-CN" altLang="en-US" sz="2200">
                <a:solidFill>
                  <a:srgbClr val="FF0000"/>
                </a:solidFill>
                <a:effectLst>
                  <a:outerShdw blurRad="38100" dist="38100" dir="2700000" algn="tl">
                    <a:srgbClr val="000000"/>
                  </a:outerShdw>
                </a:effectLst>
                <a:latin typeface="仿宋_GB2312" pitchFamily="49" charset="-122"/>
                <a:ea typeface="仿宋_GB2312" pitchFamily="49" charset="-122"/>
              </a:rPr>
              <a:t>大接地电流系统</a:t>
            </a:r>
            <a:r>
              <a:rPr lang="zh-CN" altLang="en-US" sz="2200" b="1">
                <a:solidFill>
                  <a:srgbClr val="000066"/>
                </a:solidFill>
                <a:latin typeface="仿宋_GB2312" pitchFamily="49" charset="-122"/>
                <a:ea typeface="仿宋_GB2312" pitchFamily="49" charset="-122"/>
              </a:rPr>
              <a:t>。</a:t>
            </a:r>
          </a:p>
          <a:p>
            <a:pPr>
              <a:spcBef>
                <a:spcPct val="30000"/>
              </a:spcBef>
              <a:defRPr/>
            </a:pPr>
            <a:r>
              <a:rPr lang="zh-CN" altLang="en-US" sz="2200" b="1">
                <a:solidFill>
                  <a:srgbClr val="000066"/>
                </a:solidFill>
                <a:latin typeface="仿宋_GB2312" pitchFamily="49" charset="-122"/>
                <a:ea typeface="仿宋_GB2312" pitchFamily="49" charset="-122"/>
              </a:rPr>
              <a:t>  该系统</a:t>
            </a:r>
            <a:r>
              <a:rPr lang="zh-CN" altLang="en-US" sz="2200" b="1">
                <a:latin typeface="仿宋_GB2312" pitchFamily="49" charset="-122"/>
                <a:ea typeface="仿宋_GB2312" pitchFamily="49" charset="-122"/>
              </a:rPr>
              <a:t>运行中若发生一短路，</a:t>
            </a:r>
          </a:p>
          <a:p>
            <a:pPr>
              <a:defRPr/>
            </a:pPr>
            <a:r>
              <a:rPr lang="zh-CN" altLang="en-US" sz="2200" b="1">
                <a:latin typeface="仿宋_GB2312" pitchFamily="49" charset="-122"/>
                <a:ea typeface="仿宋_GB2312" pitchFamily="49" charset="-122"/>
              </a:rPr>
              <a:t>立即造成系统中流过很大的单相</a:t>
            </a:r>
          </a:p>
          <a:p>
            <a:pPr>
              <a:defRPr/>
            </a:pPr>
            <a:r>
              <a:rPr lang="zh-CN" altLang="en-US" sz="2200" b="1">
                <a:latin typeface="仿宋_GB2312" pitchFamily="49" charset="-122"/>
                <a:ea typeface="仿宋_GB2312" pitchFamily="49" charset="-122"/>
              </a:rPr>
              <a:t>接地电流。</a:t>
            </a:r>
          </a:p>
          <a:p>
            <a:pPr>
              <a:spcBef>
                <a:spcPct val="30000"/>
              </a:spcBef>
              <a:defRPr/>
            </a:pPr>
            <a:r>
              <a:rPr lang="zh-CN" altLang="en-US" sz="2200" b="1">
                <a:latin typeface="仿宋_GB2312" pitchFamily="49" charset="-122"/>
                <a:ea typeface="仿宋_GB2312" pitchFamily="49" charset="-122"/>
              </a:rPr>
              <a:t>  依靠系统中继电保护装置跳闸可迅速切除故障。再通过合闸恢复正常供电。 </a:t>
            </a:r>
          </a:p>
        </p:txBody>
      </p:sp>
      <p:sp>
        <p:nvSpPr>
          <p:cNvPr id="3078" name="Freeform 64">
            <a:extLst>
              <a:ext uri="{FF2B5EF4-FFF2-40B4-BE49-F238E27FC236}">
                <a16:creationId xmlns:a16="http://schemas.microsoft.com/office/drawing/2014/main" id="{C4913196-EA43-4E44-9286-5B88DAC090B1}"/>
              </a:ext>
            </a:extLst>
          </p:cNvPr>
          <p:cNvSpPr>
            <a:spLocks/>
          </p:cNvSpPr>
          <p:nvPr/>
        </p:nvSpPr>
        <p:spPr bwMode="auto">
          <a:xfrm>
            <a:off x="2700338" y="3406775"/>
            <a:ext cx="504825" cy="971550"/>
          </a:xfrm>
          <a:custGeom>
            <a:avLst/>
            <a:gdLst>
              <a:gd name="T0" fmla="*/ 685482435 w 318"/>
              <a:gd name="T1" fmla="*/ 0 h 612"/>
              <a:gd name="T2" fmla="*/ 0 w 318"/>
              <a:gd name="T3" fmla="*/ 856853180 h 612"/>
              <a:gd name="T4" fmla="*/ 801409578 w 318"/>
              <a:gd name="T5" fmla="*/ 572074645 h 612"/>
              <a:gd name="T6" fmla="*/ 57962803 w 318"/>
              <a:gd name="T7" fmla="*/ 1542335407 h 612"/>
              <a:gd name="T8" fmla="*/ 0 60000 65536"/>
              <a:gd name="T9" fmla="*/ 0 60000 65536"/>
              <a:gd name="T10" fmla="*/ 0 60000 65536"/>
              <a:gd name="T11" fmla="*/ 0 60000 65536"/>
              <a:gd name="T12" fmla="*/ 0 w 318"/>
              <a:gd name="T13" fmla="*/ 0 h 612"/>
              <a:gd name="T14" fmla="*/ 318 w 318"/>
              <a:gd name="T15" fmla="*/ 612 h 612"/>
            </a:gdLst>
            <a:ahLst/>
            <a:cxnLst>
              <a:cxn ang="T8">
                <a:pos x="T0" y="T1"/>
              </a:cxn>
              <a:cxn ang="T9">
                <a:pos x="T2" y="T3"/>
              </a:cxn>
              <a:cxn ang="T10">
                <a:pos x="T4" y="T5"/>
              </a:cxn>
              <a:cxn ang="T11">
                <a:pos x="T6" y="T7"/>
              </a:cxn>
            </a:cxnLst>
            <a:rect l="T12" t="T13" r="T14" b="T15"/>
            <a:pathLst>
              <a:path w="318" h="612">
                <a:moveTo>
                  <a:pt x="272" y="0"/>
                </a:moveTo>
                <a:lnTo>
                  <a:pt x="0" y="340"/>
                </a:lnTo>
                <a:lnTo>
                  <a:pt x="318" y="227"/>
                </a:lnTo>
                <a:lnTo>
                  <a:pt x="23" y="612"/>
                </a:lnTo>
              </a:path>
            </a:pathLst>
          </a:custGeom>
          <a:noFill/>
          <a:ln w="28575">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9" name="Freeform 66">
            <a:extLst>
              <a:ext uri="{FF2B5EF4-FFF2-40B4-BE49-F238E27FC236}">
                <a16:creationId xmlns:a16="http://schemas.microsoft.com/office/drawing/2014/main" id="{BBDB5421-129C-456B-8B86-C6FE43285F20}"/>
              </a:ext>
            </a:extLst>
          </p:cNvPr>
          <p:cNvSpPr>
            <a:spLocks/>
          </p:cNvSpPr>
          <p:nvPr/>
        </p:nvSpPr>
        <p:spPr bwMode="auto">
          <a:xfrm>
            <a:off x="828675" y="4341813"/>
            <a:ext cx="1944688" cy="468312"/>
          </a:xfrm>
          <a:custGeom>
            <a:avLst/>
            <a:gdLst>
              <a:gd name="T0" fmla="*/ 2147483647 w 1111"/>
              <a:gd name="T1" fmla="*/ 0 h 295"/>
              <a:gd name="T2" fmla="*/ 2147483647 w 1111"/>
              <a:gd name="T3" fmla="*/ 342740841 h 295"/>
              <a:gd name="T4" fmla="*/ 0 w 1111"/>
              <a:gd name="T5" fmla="*/ 743444397 h 295"/>
              <a:gd name="T6" fmla="*/ 0 60000 65536"/>
              <a:gd name="T7" fmla="*/ 0 60000 65536"/>
              <a:gd name="T8" fmla="*/ 0 60000 65536"/>
              <a:gd name="T9" fmla="*/ 0 w 1111"/>
              <a:gd name="T10" fmla="*/ 0 h 295"/>
              <a:gd name="T11" fmla="*/ 1111 w 1111"/>
              <a:gd name="T12" fmla="*/ 295 h 295"/>
            </a:gdLst>
            <a:ahLst/>
            <a:cxnLst>
              <a:cxn ang="T6">
                <a:pos x="T0" y="T1"/>
              </a:cxn>
              <a:cxn ang="T7">
                <a:pos x="T2" y="T3"/>
              </a:cxn>
              <a:cxn ang="T8">
                <a:pos x="T4" y="T5"/>
              </a:cxn>
            </a:cxnLst>
            <a:rect l="T9" t="T10" r="T11" b="T12"/>
            <a:pathLst>
              <a:path w="1111" h="295">
                <a:moveTo>
                  <a:pt x="1111" y="0"/>
                </a:moveTo>
                <a:cubicBezTo>
                  <a:pt x="1056" y="43"/>
                  <a:pt x="1001" y="87"/>
                  <a:pt x="816" y="136"/>
                </a:cubicBezTo>
                <a:cubicBezTo>
                  <a:pt x="631" y="185"/>
                  <a:pt x="315" y="240"/>
                  <a:pt x="0" y="29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0" name="Line 67">
            <a:extLst>
              <a:ext uri="{FF2B5EF4-FFF2-40B4-BE49-F238E27FC236}">
                <a16:creationId xmlns:a16="http://schemas.microsoft.com/office/drawing/2014/main" id="{ADC6FC4E-985D-4697-AECE-13330B23EAF0}"/>
              </a:ext>
            </a:extLst>
          </p:cNvPr>
          <p:cNvSpPr>
            <a:spLocks noChangeShapeType="1"/>
          </p:cNvSpPr>
          <p:nvPr/>
        </p:nvSpPr>
        <p:spPr bwMode="auto">
          <a:xfrm flipH="1" flipV="1">
            <a:off x="792163" y="2830513"/>
            <a:ext cx="36512" cy="19796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 name="Line 68">
            <a:extLst>
              <a:ext uri="{FF2B5EF4-FFF2-40B4-BE49-F238E27FC236}">
                <a16:creationId xmlns:a16="http://schemas.microsoft.com/office/drawing/2014/main" id="{3967E40D-C67C-41C4-9E65-A3E21FEAFC72}"/>
              </a:ext>
            </a:extLst>
          </p:cNvPr>
          <p:cNvSpPr>
            <a:spLocks noChangeShapeType="1"/>
          </p:cNvSpPr>
          <p:nvPr/>
        </p:nvSpPr>
        <p:spPr bwMode="auto">
          <a:xfrm>
            <a:off x="792163" y="2830513"/>
            <a:ext cx="5048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2" name="Line 69">
            <a:extLst>
              <a:ext uri="{FF2B5EF4-FFF2-40B4-BE49-F238E27FC236}">
                <a16:creationId xmlns:a16="http://schemas.microsoft.com/office/drawing/2014/main" id="{54D06146-8406-4E62-96B1-9E833EBBE7C8}"/>
              </a:ext>
            </a:extLst>
          </p:cNvPr>
          <p:cNvSpPr>
            <a:spLocks noChangeShapeType="1"/>
          </p:cNvSpPr>
          <p:nvPr/>
        </p:nvSpPr>
        <p:spPr bwMode="auto">
          <a:xfrm>
            <a:off x="1296988" y="2830513"/>
            <a:ext cx="0" cy="5762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 name="Line 71">
            <a:extLst>
              <a:ext uri="{FF2B5EF4-FFF2-40B4-BE49-F238E27FC236}">
                <a16:creationId xmlns:a16="http://schemas.microsoft.com/office/drawing/2014/main" id="{942F293C-1046-4DE0-819A-C424E9559DF7}"/>
              </a:ext>
            </a:extLst>
          </p:cNvPr>
          <p:cNvSpPr>
            <a:spLocks noChangeShapeType="1"/>
          </p:cNvSpPr>
          <p:nvPr/>
        </p:nvSpPr>
        <p:spPr bwMode="auto">
          <a:xfrm>
            <a:off x="1296988" y="3406775"/>
            <a:ext cx="18351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 name="Freeform 72">
            <a:extLst>
              <a:ext uri="{FF2B5EF4-FFF2-40B4-BE49-F238E27FC236}">
                <a16:creationId xmlns:a16="http://schemas.microsoft.com/office/drawing/2014/main" id="{8DE62F1B-1179-4A8D-9C24-5BF89B333131}"/>
              </a:ext>
            </a:extLst>
          </p:cNvPr>
          <p:cNvSpPr>
            <a:spLocks/>
          </p:cNvSpPr>
          <p:nvPr/>
        </p:nvSpPr>
        <p:spPr bwMode="auto">
          <a:xfrm>
            <a:off x="2700338" y="3406775"/>
            <a:ext cx="504825" cy="971550"/>
          </a:xfrm>
          <a:custGeom>
            <a:avLst/>
            <a:gdLst>
              <a:gd name="T0" fmla="*/ 685482435 w 318"/>
              <a:gd name="T1" fmla="*/ 0 h 612"/>
              <a:gd name="T2" fmla="*/ 0 w 318"/>
              <a:gd name="T3" fmla="*/ 856853180 h 612"/>
              <a:gd name="T4" fmla="*/ 801409578 w 318"/>
              <a:gd name="T5" fmla="*/ 572074645 h 612"/>
              <a:gd name="T6" fmla="*/ 57962803 w 318"/>
              <a:gd name="T7" fmla="*/ 1542335407 h 612"/>
              <a:gd name="T8" fmla="*/ 0 60000 65536"/>
              <a:gd name="T9" fmla="*/ 0 60000 65536"/>
              <a:gd name="T10" fmla="*/ 0 60000 65536"/>
              <a:gd name="T11" fmla="*/ 0 60000 65536"/>
              <a:gd name="T12" fmla="*/ 0 w 318"/>
              <a:gd name="T13" fmla="*/ 0 h 612"/>
              <a:gd name="T14" fmla="*/ 318 w 318"/>
              <a:gd name="T15" fmla="*/ 612 h 612"/>
            </a:gdLst>
            <a:ahLst/>
            <a:cxnLst>
              <a:cxn ang="T8">
                <a:pos x="T0" y="T1"/>
              </a:cxn>
              <a:cxn ang="T9">
                <a:pos x="T2" y="T3"/>
              </a:cxn>
              <a:cxn ang="T10">
                <a:pos x="T4" y="T5"/>
              </a:cxn>
              <a:cxn ang="T11">
                <a:pos x="T6" y="T7"/>
              </a:cxn>
            </a:cxnLst>
            <a:rect l="T12" t="T13" r="T14" b="T15"/>
            <a:pathLst>
              <a:path w="318" h="612">
                <a:moveTo>
                  <a:pt x="272" y="0"/>
                </a:moveTo>
                <a:lnTo>
                  <a:pt x="0" y="340"/>
                </a:lnTo>
                <a:lnTo>
                  <a:pt x="318" y="227"/>
                </a:lnTo>
                <a:lnTo>
                  <a:pt x="23" y="612"/>
                </a:lnTo>
              </a:path>
            </a:pathLst>
          </a:custGeom>
          <a:noFill/>
          <a:ln w="28575">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3561" name="Object 73">
            <a:extLst>
              <a:ext uri="{FF2B5EF4-FFF2-40B4-BE49-F238E27FC236}">
                <a16:creationId xmlns:a16="http://schemas.microsoft.com/office/drawing/2014/main" id="{6ECCE4B1-A50E-4297-AFD3-AFFA6E384AE5}"/>
              </a:ext>
            </a:extLst>
          </p:cNvPr>
          <p:cNvGraphicFramePr>
            <a:graphicFrameLocks noGrp="1" noChangeAspect="1"/>
          </p:cNvGraphicFramePr>
          <p:nvPr>
            <p:ph/>
          </p:nvPr>
        </p:nvGraphicFramePr>
        <p:xfrm>
          <a:off x="2016125" y="3730625"/>
          <a:ext cx="438150" cy="687388"/>
        </p:xfrm>
        <a:graphic>
          <a:graphicData uri="http://schemas.openxmlformats.org/presentationml/2006/ole">
            <mc:AlternateContent xmlns:mc="http://schemas.openxmlformats.org/markup-compatibility/2006">
              <mc:Choice xmlns:v="urn:schemas-microsoft-com:vml" Requires="v">
                <p:oleObj name="Equation" r:id="rId4" imgW="177480" imgH="279360" progId="Equation.DSMT4">
                  <p:embed/>
                </p:oleObj>
              </mc:Choice>
              <mc:Fallback>
                <p:oleObj name="Equation" r:id="rId4" imgW="177480" imgH="279360" progId="Equation.DSMT4">
                  <p:embed/>
                  <p:pic>
                    <p:nvPicPr>
                      <p:cNvPr id="0" name="Object 7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25" y="3730625"/>
                        <a:ext cx="438150" cy="687388"/>
                      </a:xfrm>
                      <a:prstGeom prst="rect">
                        <a:avLst/>
                      </a:prstGeom>
                      <a:gradFill rotWithShape="1">
                        <a:gsLst>
                          <a:gs pos="0">
                            <a:srgbClr val="FF9966"/>
                          </a:gs>
                          <a:gs pos="100000">
                            <a:srgbClr val="FF9966">
                              <a:gamma/>
                              <a:tint val="0"/>
                              <a:invGamma/>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563" name="Text Box 75">
            <a:extLst>
              <a:ext uri="{FF2B5EF4-FFF2-40B4-BE49-F238E27FC236}">
                <a16:creationId xmlns:a16="http://schemas.microsoft.com/office/drawing/2014/main" id="{2E45A405-8D56-4E8F-8BC0-85F6697A1AFE}"/>
              </a:ext>
            </a:extLst>
          </p:cNvPr>
          <p:cNvSpPr txBox="1">
            <a:spLocks noChangeArrowheads="1"/>
          </p:cNvSpPr>
          <p:nvPr/>
        </p:nvSpPr>
        <p:spPr bwMode="auto">
          <a:xfrm>
            <a:off x="574675" y="5264150"/>
            <a:ext cx="1116013" cy="381000"/>
          </a:xfrm>
          <a:prstGeom prst="rect">
            <a:avLst/>
          </a:prstGeom>
          <a:gradFill rotWithShape="1">
            <a:gsLst>
              <a:gs pos="0">
                <a:srgbClr val="FFFF99"/>
              </a:gs>
              <a:gs pos="100000">
                <a:srgbClr val="FFFF99">
                  <a:gamma/>
                  <a:tint val="0"/>
                  <a:invGamma/>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500" b="1">
                <a:solidFill>
                  <a:srgbClr val="FF0000"/>
                </a:solidFill>
                <a:effectLst>
                  <a:outerShdw blurRad="38100" dist="38100" dir="2700000" algn="tl">
                    <a:srgbClr val="000000"/>
                  </a:outerShdw>
                </a:effectLst>
                <a:latin typeface="Arial" charset="0"/>
                <a:ea typeface="黑体" pitchFamily="2" charset="-122"/>
              </a:rPr>
              <a:t>优点：</a:t>
            </a:r>
          </a:p>
        </p:txBody>
      </p:sp>
      <p:sp>
        <p:nvSpPr>
          <p:cNvPr id="3086" name="Rectangle 77">
            <a:extLst>
              <a:ext uri="{FF2B5EF4-FFF2-40B4-BE49-F238E27FC236}">
                <a16:creationId xmlns:a16="http://schemas.microsoft.com/office/drawing/2014/main" id="{9A9D6CB1-1512-4653-B953-984A16AB5B81}"/>
              </a:ext>
            </a:extLst>
          </p:cNvPr>
          <p:cNvSpPr>
            <a:spLocks noChangeArrowheads="1"/>
          </p:cNvSpPr>
          <p:nvPr/>
        </p:nvSpPr>
        <p:spPr bwMode="auto">
          <a:xfrm>
            <a:off x="1403350" y="5300663"/>
            <a:ext cx="7488238" cy="365125"/>
          </a:xfrm>
          <a:prstGeom prst="rect">
            <a:avLst/>
          </a:prstGeom>
          <a:gradFill rotWithShape="1">
            <a:gsLst>
              <a:gs pos="0">
                <a:srgbClr val="FF0000">
                  <a:alpha val="10999"/>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800000"/>
                </a:solidFill>
                <a:latin typeface="仿宋_GB2312" pitchFamily="49" charset="-122"/>
                <a:ea typeface="仿宋_GB2312" pitchFamily="49" charset="-122"/>
              </a:rPr>
              <a:t>操作过电压均比中性点绝缘电网低，系统不易过电压。 </a:t>
            </a:r>
          </a:p>
        </p:txBody>
      </p:sp>
      <p:sp>
        <p:nvSpPr>
          <p:cNvPr id="63566" name="Text Box 78">
            <a:extLst>
              <a:ext uri="{FF2B5EF4-FFF2-40B4-BE49-F238E27FC236}">
                <a16:creationId xmlns:a16="http://schemas.microsoft.com/office/drawing/2014/main" id="{894D3D53-07CD-4D52-94D0-DAB9FF12F971}"/>
              </a:ext>
            </a:extLst>
          </p:cNvPr>
          <p:cNvSpPr txBox="1">
            <a:spLocks noChangeArrowheads="1"/>
          </p:cNvSpPr>
          <p:nvPr/>
        </p:nvSpPr>
        <p:spPr bwMode="auto">
          <a:xfrm>
            <a:off x="538163" y="5732463"/>
            <a:ext cx="1116012" cy="381000"/>
          </a:xfrm>
          <a:prstGeom prst="rect">
            <a:avLst/>
          </a:prstGeom>
          <a:gradFill rotWithShape="1">
            <a:gsLst>
              <a:gs pos="0">
                <a:srgbClr val="FFFF99"/>
              </a:gs>
              <a:gs pos="100000">
                <a:srgbClr val="FFFF99">
                  <a:gamma/>
                  <a:tint val="0"/>
                  <a:invGamma/>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500" b="1">
                <a:solidFill>
                  <a:srgbClr val="FF0000"/>
                </a:solidFill>
                <a:effectLst>
                  <a:outerShdw blurRad="38100" dist="38100" dir="2700000" algn="tl">
                    <a:srgbClr val="000000"/>
                  </a:outerShdw>
                </a:effectLst>
                <a:latin typeface="Arial" charset="0"/>
                <a:ea typeface="黑体" pitchFamily="2" charset="-122"/>
              </a:rPr>
              <a:t>缺点：</a:t>
            </a:r>
          </a:p>
        </p:txBody>
      </p:sp>
      <p:sp>
        <p:nvSpPr>
          <p:cNvPr id="3088" name="Rectangle 79">
            <a:extLst>
              <a:ext uri="{FF2B5EF4-FFF2-40B4-BE49-F238E27FC236}">
                <a16:creationId xmlns:a16="http://schemas.microsoft.com/office/drawing/2014/main" id="{80D30529-97C6-4405-872A-BEB83C12E44E}"/>
              </a:ext>
            </a:extLst>
          </p:cNvPr>
          <p:cNvSpPr>
            <a:spLocks noChangeArrowheads="1"/>
          </p:cNvSpPr>
          <p:nvPr/>
        </p:nvSpPr>
        <p:spPr bwMode="auto">
          <a:xfrm>
            <a:off x="1438275" y="5768975"/>
            <a:ext cx="6948488" cy="365125"/>
          </a:xfrm>
          <a:prstGeom prst="rect">
            <a:avLst/>
          </a:prstGeom>
          <a:gradFill rotWithShape="1">
            <a:gsLst>
              <a:gs pos="0">
                <a:srgbClr val="FF0000">
                  <a:alpha val="10999"/>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800000"/>
                </a:solidFill>
                <a:latin typeface="仿宋_GB2312" pitchFamily="49" charset="-122"/>
                <a:ea typeface="仿宋_GB2312" pitchFamily="49" charset="-122"/>
              </a:rPr>
              <a:t>短路大接地电流对通讯系统造成的干扰影响较大。</a:t>
            </a:r>
          </a:p>
        </p:txBody>
      </p:sp>
      <p:grpSp>
        <p:nvGrpSpPr>
          <p:cNvPr id="3089" name="Group 81">
            <a:extLst>
              <a:ext uri="{FF2B5EF4-FFF2-40B4-BE49-F238E27FC236}">
                <a16:creationId xmlns:a16="http://schemas.microsoft.com/office/drawing/2014/main" id="{1D3302E7-D056-41A2-8501-D5107B777CCB}"/>
              </a:ext>
            </a:extLst>
          </p:cNvPr>
          <p:cNvGrpSpPr>
            <a:grpSpLocks/>
          </p:cNvGrpSpPr>
          <p:nvPr/>
        </p:nvGrpSpPr>
        <p:grpSpPr bwMode="auto">
          <a:xfrm>
            <a:off x="1584325" y="549275"/>
            <a:ext cx="6119813" cy="574675"/>
            <a:chOff x="862" y="686"/>
            <a:chExt cx="4150" cy="362"/>
          </a:xfrm>
        </p:grpSpPr>
        <p:sp>
          <p:nvSpPr>
            <p:cNvPr id="3090" name="AutoShape 82">
              <a:extLst>
                <a:ext uri="{FF2B5EF4-FFF2-40B4-BE49-F238E27FC236}">
                  <a16:creationId xmlns:a16="http://schemas.microsoft.com/office/drawing/2014/main" id="{A19461A4-FDB8-4158-A146-AE46F7C0822C}"/>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1" name="Rectangle 83">
              <a:extLst>
                <a:ext uri="{FF2B5EF4-FFF2-40B4-BE49-F238E27FC236}">
                  <a16:creationId xmlns:a16="http://schemas.microsoft.com/office/drawing/2014/main" id="{F3570427-F604-4D58-AD72-B1DA5D2DA619}"/>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2" name="Rectangle 84">
              <a:extLst>
                <a:ext uri="{FF2B5EF4-FFF2-40B4-BE49-F238E27FC236}">
                  <a16:creationId xmlns:a16="http://schemas.microsoft.com/office/drawing/2014/main" id="{C8F9506E-D6B6-4A7A-9F93-69192D978328}"/>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电力中性点的运行方式 </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91" name="Rectangle 7">
            <a:extLst>
              <a:ext uri="{FF2B5EF4-FFF2-40B4-BE49-F238E27FC236}">
                <a16:creationId xmlns:a16="http://schemas.microsoft.com/office/drawing/2014/main" id="{2445D1D4-4975-4F46-80B4-12039ED035E6}"/>
              </a:ext>
            </a:extLst>
          </p:cNvPr>
          <p:cNvSpPr>
            <a:spLocks noChangeArrowheads="1"/>
          </p:cNvSpPr>
          <p:nvPr/>
        </p:nvSpPr>
        <p:spPr bwMode="auto">
          <a:xfrm>
            <a:off x="4392613" y="944563"/>
            <a:ext cx="4391025" cy="2578100"/>
          </a:xfrm>
          <a:prstGeom prst="rect">
            <a:avLst/>
          </a:prstGeom>
          <a:gradFill rotWithShape="1">
            <a:gsLst>
              <a:gs pos="0">
                <a:srgbClr val="FF9966">
                  <a:alpha val="5000"/>
                </a:srgbClr>
              </a:gs>
              <a:gs pos="100000">
                <a:srgbClr val="FF9966">
                  <a:gamma/>
                  <a:tint val="0"/>
                  <a:invGamma/>
                  <a:alpha val="0"/>
                </a:srgbClr>
              </a:gs>
            </a:gsLst>
            <a:lin ang="5400000" scaled="1"/>
          </a:gradFill>
          <a:ln w="9525">
            <a:noFill/>
            <a:miter lim="800000"/>
            <a:headEnd/>
            <a:tailEnd/>
          </a:ln>
          <a:effectLst/>
        </p:spPr>
        <p:txBody>
          <a:bodyPr lIns="0" tIns="0" rIns="0" bIns="0" anchor="ctr">
            <a:spAutoFit/>
          </a:bodyPr>
          <a:lstStyle/>
          <a:p>
            <a:pPr algn="just">
              <a:lnSpc>
                <a:spcPct val="110000"/>
              </a:lnSpc>
              <a:defRPr/>
            </a:pPr>
            <a:r>
              <a:rPr lang="en-US" altLang="zh-CN" sz="2200" b="1">
                <a:latin typeface="仿宋_GB2312" pitchFamily="49" charset="-122"/>
                <a:ea typeface="仿宋_GB2312" pitchFamily="49" charset="-122"/>
              </a:rPr>
              <a:t>  </a:t>
            </a:r>
            <a:r>
              <a:rPr lang="zh-CN" altLang="en-US" sz="2200" b="1">
                <a:latin typeface="仿宋_GB2312" pitchFamily="49" charset="-122"/>
                <a:ea typeface="仿宋_GB2312" pitchFamily="49" charset="-122"/>
              </a:rPr>
              <a:t>中性点不接地系统适用于</a:t>
            </a:r>
            <a:r>
              <a:rPr lang="en-US" altLang="zh-CN" sz="2200" b="1">
                <a:latin typeface="仿宋_GB2312" pitchFamily="49" charset="-122"/>
                <a:ea typeface="仿宋_GB2312" pitchFamily="49" charset="-122"/>
              </a:rPr>
              <a:t>10kV</a:t>
            </a:r>
            <a:r>
              <a:rPr lang="zh-CN" altLang="en-US" sz="2200" b="1">
                <a:latin typeface="仿宋_GB2312" pitchFamily="49" charset="-122"/>
                <a:ea typeface="仿宋_GB2312" pitchFamily="49" charset="-122"/>
              </a:rPr>
              <a:t>架</a:t>
            </a:r>
          </a:p>
          <a:p>
            <a:pPr algn="just">
              <a:lnSpc>
                <a:spcPct val="110000"/>
              </a:lnSpc>
              <a:defRPr/>
            </a:pPr>
            <a:r>
              <a:rPr lang="zh-CN" altLang="en-US" sz="2200" b="1">
                <a:latin typeface="仿宋_GB2312" pitchFamily="49" charset="-122"/>
                <a:ea typeface="仿宋_GB2312" pitchFamily="49" charset="-122"/>
              </a:rPr>
              <a:t>空线路为主的辐射形或树状形的供</a:t>
            </a:r>
          </a:p>
          <a:p>
            <a:pPr algn="just">
              <a:lnSpc>
                <a:spcPct val="110000"/>
              </a:lnSpc>
              <a:defRPr/>
            </a:pPr>
            <a:r>
              <a:rPr lang="zh-CN" altLang="en-US" sz="2200" b="1">
                <a:latin typeface="仿宋_GB2312" pitchFamily="49" charset="-122"/>
                <a:ea typeface="仿宋_GB2312" pitchFamily="49" charset="-122"/>
              </a:rPr>
              <a:t>电网络。该接地方式在运行中若发</a:t>
            </a:r>
          </a:p>
          <a:p>
            <a:pPr algn="just">
              <a:lnSpc>
                <a:spcPct val="110000"/>
              </a:lnSpc>
              <a:defRPr/>
            </a:pPr>
            <a:r>
              <a:rPr lang="zh-CN" altLang="en-US" sz="2200" b="1">
                <a:latin typeface="仿宋_GB2312" pitchFamily="49" charset="-122"/>
                <a:ea typeface="仿宋_GB2312" pitchFamily="49" charset="-122"/>
              </a:rPr>
              <a:t>生单相接地故障，流过故障点电流</a:t>
            </a:r>
          </a:p>
          <a:p>
            <a:pPr algn="just">
              <a:lnSpc>
                <a:spcPct val="110000"/>
              </a:lnSpc>
              <a:defRPr/>
            </a:pPr>
            <a:r>
              <a:rPr lang="zh-CN" altLang="en-US" sz="2200" b="1">
                <a:latin typeface="仿宋_GB2312" pitchFamily="49" charset="-122"/>
                <a:ea typeface="仿宋_GB2312" pitchFamily="49" charset="-122"/>
              </a:rPr>
              <a:t>仅为电网对地电容中通过的电流，</a:t>
            </a:r>
          </a:p>
          <a:p>
            <a:pPr algn="just">
              <a:lnSpc>
                <a:spcPct val="110000"/>
              </a:lnSpc>
              <a:defRPr/>
            </a:pPr>
            <a:r>
              <a:rPr lang="zh-CN" altLang="en-US" sz="2200" b="1">
                <a:latin typeface="仿宋_GB2312" pitchFamily="49" charset="-122"/>
                <a:ea typeface="仿宋_GB2312" pitchFamily="49" charset="-122"/>
              </a:rPr>
              <a:t>其值是正常运行的单相对地电容电</a:t>
            </a:r>
          </a:p>
          <a:p>
            <a:pPr algn="just">
              <a:lnSpc>
                <a:spcPct val="110000"/>
              </a:lnSpc>
              <a:defRPr/>
            </a:pPr>
            <a:r>
              <a:rPr lang="zh-CN" altLang="en-US" sz="2200" b="1">
                <a:latin typeface="仿宋_GB2312" pitchFamily="49" charset="-122"/>
                <a:ea typeface="仿宋_GB2312" pitchFamily="49" charset="-122"/>
              </a:rPr>
              <a:t>流的</a:t>
            </a:r>
            <a:r>
              <a:rPr lang="en-US" altLang="zh-CN" sz="2200" b="1">
                <a:latin typeface="仿宋_GB2312" pitchFamily="49" charset="-122"/>
                <a:ea typeface="仿宋_GB2312" pitchFamily="49" charset="-122"/>
              </a:rPr>
              <a:t>3</a:t>
            </a:r>
            <a:r>
              <a:rPr lang="zh-CN" altLang="en-US" sz="2200" b="1">
                <a:latin typeface="仿宋_GB2312" pitchFamily="49" charset="-122"/>
                <a:ea typeface="仿宋_GB2312" pitchFamily="49" charset="-122"/>
              </a:rPr>
              <a:t>倍，称为</a:t>
            </a:r>
            <a:r>
              <a:rPr lang="zh-CN" altLang="en-US" sz="2200">
                <a:solidFill>
                  <a:srgbClr val="FF0000"/>
                </a:solidFill>
                <a:effectLst>
                  <a:outerShdw blurRad="38100" dist="38100" dir="2700000" algn="tl">
                    <a:srgbClr val="000000"/>
                  </a:outerShdw>
                </a:effectLst>
                <a:latin typeface="仿宋_GB2312" pitchFamily="49" charset="-122"/>
                <a:ea typeface="仿宋_GB2312" pitchFamily="49" charset="-122"/>
              </a:rPr>
              <a:t>小接地电流系统</a:t>
            </a:r>
            <a:r>
              <a:rPr lang="zh-CN" altLang="en-US" sz="2200" b="1">
                <a:latin typeface="仿宋_GB2312" pitchFamily="49" charset="-122"/>
                <a:ea typeface="仿宋_GB2312" pitchFamily="49" charset="-122"/>
              </a:rPr>
              <a:t>。</a:t>
            </a:r>
          </a:p>
        </p:txBody>
      </p:sp>
      <p:sp>
        <p:nvSpPr>
          <p:cNvPr id="52227" name="Rectangle 4">
            <a:extLst>
              <a:ext uri="{FF2B5EF4-FFF2-40B4-BE49-F238E27FC236}">
                <a16:creationId xmlns:a16="http://schemas.microsoft.com/office/drawing/2014/main" id="{8D4295C7-E923-4D60-B8B1-95111D4A11DF}"/>
              </a:ext>
            </a:extLst>
          </p:cNvPr>
          <p:cNvSpPr>
            <a:spLocks noChangeArrowheads="1"/>
          </p:cNvSpPr>
          <p:nvPr/>
        </p:nvSpPr>
        <p:spPr bwMode="auto">
          <a:xfrm>
            <a:off x="611188" y="549275"/>
            <a:ext cx="3600450" cy="365125"/>
          </a:xfrm>
          <a:prstGeom prst="rect">
            <a:avLst/>
          </a:prstGeom>
          <a:gradFill rotWithShape="1">
            <a:gsLst>
              <a:gs pos="0">
                <a:srgbClr val="FF0000">
                  <a:alpha val="10999"/>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楷体_GB2312" panose="02010609030101010101" pitchFamily="49" charset="-122"/>
                <a:ea typeface="楷体_GB2312" panose="02010609030101010101" pitchFamily="49" charset="-122"/>
              </a:rPr>
              <a:t>(2) </a:t>
            </a:r>
            <a:r>
              <a:rPr lang="zh-CN" altLang="en-US" sz="2400" b="1">
                <a:solidFill>
                  <a:srgbClr val="003300"/>
                </a:solidFill>
                <a:latin typeface="楷体_GB2312" panose="02010609030101010101" pitchFamily="49" charset="-122"/>
                <a:ea typeface="楷体_GB2312" panose="02010609030101010101" pitchFamily="49" charset="-122"/>
              </a:rPr>
              <a:t>中性点不接地方式  </a:t>
            </a:r>
          </a:p>
        </p:txBody>
      </p:sp>
      <p:pic>
        <p:nvPicPr>
          <p:cNvPr id="67590" name="Picture 6">
            <a:extLst>
              <a:ext uri="{FF2B5EF4-FFF2-40B4-BE49-F238E27FC236}">
                <a16:creationId xmlns:a16="http://schemas.microsoft.com/office/drawing/2014/main" id="{3207FE54-EEFC-4B71-978C-536A04CA4689}"/>
              </a:ext>
            </a:extLst>
          </p:cNvPr>
          <p:cNvPicPr>
            <a:picLocks noChangeAspect="1" noChangeArrowheads="1"/>
          </p:cNvPicPr>
          <p:nvPr/>
        </p:nvPicPr>
        <p:blipFill>
          <a:blip r:embed="rId3"/>
          <a:srcRect/>
          <a:stretch>
            <a:fillRect/>
          </a:stretch>
        </p:blipFill>
        <p:spPr bwMode="auto">
          <a:xfrm>
            <a:off x="539750" y="1052513"/>
            <a:ext cx="3565525" cy="2532062"/>
          </a:xfrm>
          <a:prstGeom prst="rect">
            <a:avLst/>
          </a:prstGeom>
          <a:noFill/>
          <a:ln w="9525">
            <a:noFill/>
            <a:miter lim="800000"/>
            <a:headEnd/>
            <a:tailEnd/>
          </a:ln>
          <a:effectLst>
            <a:outerShdw dist="107763" dir="18900000" algn="ctr" rotWithShape="0">
              <a:schemeClr val="bg2">
                <a:alpha val="50000"/>
              </a:schemeClr>
            </a:outerShdw>
          </a:effectLst>
        </p:spPr>
      </p:pic>
      <p:sp>
        <p:nvSpPr>
          <p:cNvPr id="67594" name="Text Box 10">
            <a:extLst>
              <a:ext uri="{FF2B5EF4-FFF2-40B4-BE49-F238E27FC236}">
                <a16:creationId xmlns:a16="http://schemas.microsoft.com/office/drawing/2014/main" id="{FF6A986B-3518-4885-871A-B825113C7E89}"/>
              </a:ext>
            </a:extLst>
          </p:cNvPr>
          <p:cNvSpPr txBox="1">
            <a:spLocks noChangeArrowheads="1"/>
          </p:cNvSpPr>
          <p:nvPr/>
        </p:nvSpPr>
        <p:spPr bwMode="auto">
          <a:xfrm>
            <a:off x="576263" y="3681413"/>
            <a:ext cx="1116012" cy="381000"/>
          </a:xfrm>
          <a:prstGeom prst="rect">
            <a:avLst/>
          </a:prstGeom>
          <a:gradFill rotWithShape="1">
            <a:gsLst>
              <a:gs pos="0">
                <a:srgbClr val="FFFF99"/>
              </a:gs>
              <a:gs pos="100000">
                <a:srgbClr val="FFFF99">
                  <a:gamma/>
                  <a:tint val="0"/>
                  <a:invGamma/>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500" b="1">
                <a:solidFill>
                  <a:srgbClr val="FF0000"/>
                </a:solidFill>
                <a:effectLst>
                  <a:outerShdw blurRad="38100" dist="38100" dir="2700000" algn="tl">
                    <a:srgbClr val="000000"/>
                  </a:outerShdw>
                </a:effectLst>
                <a:latin typeface="Arial" charset="0"/>
                <a:ea typeface="黑体" pitchFamily="2" charset="-122"/>
              </a:rPr>
              <a:t>优点：</a:t>
            </a:r>
          </a:p>
        </p:txBody>
      </p:sp>
      <p:sp>
        <p:nvSpPr>
          <p:cNvPr id="67592" name="Rectangle 8">
            <a:extLst>
              <a:ext uri="{FF2B5EF4-FFF2-40B4-BE49-F238E27FC236}">
                <a16:creationId xmlns:a16="http://schemas.microsoft.com/office/drawing/2014/main" id="{94E41AF2-E14A-4779-ADBF-C6C1E520FAEA}"/>
              </a:ext>
            </a:extLst>
          </p:cNvPr>
          <p:cNvSpPr>
            <a:spLocks noChangeArrowheads="1"/>
          </p:cNvSpPr>
          <p:nvPr/>
        </p:nvSpPr>
        <p:spPr bwMode="auto">
          <a:xfrm>
            <a:off x="1331913" y="3716338"/>
            <a:ext cx="7380287" cy="1004887"/>
          </a:xfrm>
          <a:prstGeom prst="rect">
            <a:avLst/>
          </a:prstGeom>
          <a:gradFill rotWithShape="1">
            <a:gsLst>
              <a:gs pos="0">
                <a:srgbClr val="FF9966">
                  <a:gamma/>
                  <a:tint val="0"/>
                  <a:invGamma/>
                  <a:alpha val="0"/>
                </a:srgbClr>
              </a:gs>
              <a:gs pos="50000">
                <a:srgbClr val="FF9966">
                  <a:alpha val="37000"/>
                </a:srgbClr>
              </a:gs>
              <a:gs pos="100000">
                <a:srgbClr val="FF9966">
                  <a:gamma/>
                  <a:tint val="0"/>
                  <a:invGamma/>
                  <a:alpha val="0"/>
                </a:srgbClr>
              </a:gs>
            </a:gsLst>
            <a:lin ang="5400000" scaled="1"/>
          </a:gradFill>
          <a:ln w="9525">
            <a:noFill/>
            <a:miter lim="800000"/>
            <a:headEnd/>
            <a:tailEnd/>
          </a:ln>
          <a:effectLst/>
        </p:spPr>
        <p:txBody>
          <a:bodyPr lIns="0" tIns="0" rIns="0" bIns="0" anchor="ctr">
            <a:spAutoFit/>
          </a:bodyPr>
          <a:lstStyle/>
          <a:p>
            <a:pPr algn="just">
              <a:defRPr/>
            </a:pPr>
            <a:r>
              <a:rPr lang="zh-CN" altLang="en-US" sz="2200" b="1">
                <a:latin typeface="仿宋_GB2312" pitchFamily="49" charset="-122"/>
                <a:ea typeface="仿宋_GB2312" pitchFamily="49" charset="-122"/>
              </a:rPr>
              <a:t>中性点不接地系统由于故障时接地电流很小，瞬时故障一般可自动熄弧，非故障相电压升高不大，不会破坏系统的对称性，故可带故障连续供电</a:t>
            </a:r>
            <a:r>
              <a:rPr lang="en-US" altLang="zh-CN" sz="2200" b="1">
                <a:latin typeface="仿宋_GB2312" pitchFamily="49" charset="-122"/>
                <a:ea typeface="仿宋_GB2312" pitchFamily="49" charset="-122"/>
              </a:rPr>
              <a:t>2h</a:t>
            </a:r>
            <a:r>
              <a:rPr lang="zh-CN" altLang="en-US" sz="2200" b="1">
                <a:latin typeface="仿宋_GB2312" pitchFamily="49" charset="-122"/>
                <a:ea typeface="仿宋_GB2312" pitchFamily="49" charset="-122"/>
              </a:rPr>
              <a:t>，供电的可靠性相对提高。</a:t>
            </a:r>
            <a:r>
              <a:rPr lang="zh-CN" altLang="en-US" sz="2200">
                <a:latin typeface="Times New Roman" pitchFamily="18" charset="0"/>
                <a:ea typeface="楷体_GB2312" pitchFamily="49" charset="-122"/>
              </a:rPr>
              <a:t> </a:t>
            </a:r>
          </a:p>
        </p:txBody>
      </p:sp>
      <p:sp>
        <p:nvSpPr>
          <p:cNvPr id="67595" name="Text Box 11">
            <a:extLst>
              <a:ext uri="{FF2B5EF4-FFF2-40B4-BE49-F238E27FC236}">
                <a16:creationId xmlns:a16="http://schemas.microsoft.com/office/drawing/2014/main" id="{800ABFA6-F416-4744-9C6F-17F19CA9760C}"/>
              </a:ext>
            </a:extLst>
          </p:cNvPr>
          <p:cNvSpPr txBox="1">
            <a:spLocks noChangeArrowheads="1"/>
          </p:cNvSpPr>
          <p:nvPr/>
        </p:nvSpPr>
        <p:spPr bwMode="auto">
          <a:xfrm>
            <a:off x="503238" y="4833938"/>
            <a:ext cx="1116012" cy="381000"/>
          </a:xfrm>
          <a:prstGeom prst="rect">
            <a:avLst/>
          </a:prstGeom>
          <a:gradFill rotWithShape="1">
            <a:gsLst>
              <a:gs pos="0">
                <a:srgbClr val="FFFF99"/>
              </a:gs>
              <a:gs pos="100000">
                <a:srgbClr val="FFFF99">
                  <a:gamma/>
                  <a:tint val="0"/>
                  <a:invGamma/>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500" b="1">
                <a:solidFill>
                  <a:srgbClr val="FF0000"/>
                </a:solidFill>
                <a:effectLst>
                  <a:outerShdw blurRad="38100" dist="38100" dir="2700000" algn="tl">
                    <a:srgbClr val="000000"/>
                  </a:outerShdw>
                </a:effectLst>
                <a:latin typeface="Arial" charset="0"/>
                <a:ea typeface="黑体" pitchFamily="2" charset="-122"/>
              </a:rPr>
              <a:t>缺点：</a:t>
            </a:r>
          </a:p>
        </p:txBody>
      </p:sp>
      <p:sp>
        <p:nvSpPr>
          <p:cNvPr id="52234" name="Rectangle 9">
            <a:extLst>
              <a:ext uri="{FF2B5EF4-FFF2-40B4-BE49-F238E27FC236}">
                <a16:creationId xmlns:a16="http://schemas.microsoft.com/office/drawing/2014/main" id="{9A312D5D-43EC-429B-AF0B-CEA94CCFEAC0}"/>
              </a:ext>
            </a:extLst>
          </p:cNvPr>
          <p:cNvSpPr>
            <a:spLocks noChangeArrowheads="1"/>
          </p:cNvSpPr>
          <p:nvPr/>
        </p:nvSpPr>
        <p:spPr bwMode="auto">
          <a:xfrm>
            <a:off x="1295400" y="4905375"/>
            <a:ext cx="7524750" cy="1339850"/>
          </a:xfrm>
          <a:prstGeom prst="rect">
            <a:avLst/>
          </a:prstGeom>
          <a:gradFill rotWithShape="1">
            <a:gsLst>
              <a:gs pos="0">
                <a:srgbClr val="FFFFFF">
                  <a:alpha val="0"/>
                </a:srgbClr>
              </a:gs>
              <a:gs pos="100000">
                <a:srgbClr val="FF9966">
                  <a:alpha val="37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200" b="1">
                <a:latin typeface="仿宋_GB2312" pitchFamily="49" charset="-122"/>
                <a:ea typeface="仿宋_GB2312" pitchFamily="49" charset="-122"/>
              </a:rPr>
              <a:t>中性点不接地方式的中性点绝缘，在发生弧光接地时，电弧的反复熄灭与重燃，相当于电容反复充电。由于对地电容中的能量不能释放，可造成电压升高，从而对设备绝缘造成威胁。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41" name="Rectangle 5">
            <a:extLst>
              <a:ext uri="{FF2B5EF4-FFF2-40B4-BE49-F238E27FC236}">
                <a16:creationId xmlns:a16="http://schemas.microsoft.com/office/drawing/2014/main" id="{1546AD08-FE88-4D10-8E4E-021DA91230C1}"/>
              </a:ext>
            </a:extLst>
          </p:cNvPr>
          <p:cNvSpPr>
            <a:spLocks noChangeArrowheads="1"/>
          </p:cNvSpPr>
          <p:nvPr/>
        </p:nvSpPr>
        <p:spPr bwMode="auto">
          <a:xfrm>
            <a:off x="1943100" y="508000"/>
            <a:ext cx="4967288" cy="365125"/>
          </a:xfrm>
          <a:prstGeom prst="rect">
            <a:avLst/>
          </a:prstGeom>
          <a:gradFill rotWithShape="1">
            <a:gsLst>
              <a:gs pos="0">
                <a:srgbClr val="FF0000">
                  <a:alpha val="10999"/>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楷体_GB2312" panose="02010609030101010101" pitchFamily="49" charset="-122"/>
                <a:ea typeface="楷体_GB2312" panose="02010609030101010101" pitchFamily="49" charset="-122"/>
              </a:rPr>
              <a:t>(3)</a:t>
            </a:r>
            <a:r>
              <a:rPr lang="zh-CN" altLang="en-US" sz="2400" b="1">
                <a:solidFill>
                  <a:srgbClr val="003300"/>
                </a:solidFill>
                <a:latin typeface="楷体_GB2312" panose="02010609030101010101" pitchFamily="49" charset="-122"/>
                <a:ea typeface="楷体_GB2312" panose="02010609030101010101" pitchFamily="49" charset="-122"/>
              </a:rPr>
              <a:t>中性点经消弧线圈接地方式  </a:t>
            </a:r>
          </a:p>
        </p:txBody>
      </p:sp>
      <p:pic>
        <p:nvPicPr>
          <p:cNvPr id="65635" name="Picture 99">
            <a:extLst>
              <a:ext uri="{FF2B5EF4-FFF2-40B4-BE49-F238E27FC236}">
                <a16:creationId xmlns:a16="http://schemas.microsoft.com/office/drawing/2014/main" id="{4DB9BA67-5D9F-4CEA-A0E0-C1EADB3CF426}"/>
              </a:ext>
            </a:extLst>
          </p:cNvPr>
          <p:cNvPicPr>
            <a:picLocks noChangeAspect="1" noChangeArrowheads="1"/>
          </p:cNvPicPr>
          <p:nvPr/>
        </p:nvPicPr>
        <p:blipFill>
          <a:blip r:embed="rId3"/>
          <a:srcRect/>
          <a:stretch>
            <a:fillRect/>
          </a:stretch>
        </p:blipFill>
        <p:spPr bwMode="auto">
          <a:xfrm>
            <a:off x="576263" y="1160463"/>
            <a:ext cx="3490912" cy="2679700"/>
          </a:xfrm>
          <a:prstGeom prst="rect">
            <a:avLst/>
          </a:prstGeom>
          <a:noFill/>
          <a:effectLst>
            <a:outerShdw dist="107763" dir="18900000" algn="ctr" rotWithShape="0">
              <a:srgbClr val="808080">
                <a:alpha val="50000"/>
              </a:srgbClr>
            </a:outerShdw>
          </a:effectLst>
        </p:spPr>
      </p:pic>
      <p:sp>
        <p:nvSpPr>
          <p:cNvPr id="65636" name="Rectangle 100">
            <a:extLst>
              <a:ext uri="{FF2B5EF4-FFF2-40B4-BE49-F238E27FC236}">
                <a16:creationId xmlns:a16="http://schemas.microsoft.com/office/drawing/2014/main" id="{2CCB9914-7CCA-48B9-AEB2-4D91BD0A5586}"/>
              </a:ext>
            </a:extLst>
          </p:cNvPr>
          <p:cNvSpPr>
            <a:spLocks noChangeArrowheads="1"/>
          </p:cNvSpPr>
          <p:nvPr/>
        </p:nvSpPr>
        <p:spPr bwMode="auto">
          <a:xfrm>
            <a:off x="4211638" y="981075"/>
            <a:ext cx="4464050" cy="3171825"/>
          </a:xfrm>
          <a:prstGeom prst="rect">
            <a:avLst/>
          </a:prstGeom>
          <a:gradFill rotWithShape="1">
            <a:gsLst>
              <a:gs pos="0">
                <a:srgbClr val="FF9966">
                  <a:alpha val="5000"/>
                </a:srgbClr>
              </a:gs>
              <a:gs pos="100000">
                <a:srgbClr val="FF9966">
                  <a:gamma/>
                  <a:tint val="0"/>
                  <a:invGamma/>
                  <a:alpha val="0"/>
                </a:srgbClr>
              </a:gs>
            </a:gsLst>
            <a:lin ang="5400000" scaled="1"/>
          </a:gradFill>
          <a:ln w="9525">
            <a:noFill/>
            <a:miter lim="800000"/>
            <a:headEnd/>
            <a:tailEnd/>
          </a:ln>
          <a:effectLst/>
        </p:spPr>
        <p:txBody>
          <a:bodyPr lIns="0" tIns="0" rIns="0" bIns="0" anchor="ctr">
            <a:spAutoFit/>
          </a:bodyPr>
          <a:lstStyle/>
          <a:p>
            <a:pPr algn="just">
              <a:lnSpc>
                <a:spcPct val="105000"/>
              </a:lnSpc>
              <a:defRPr/>
            </a:pPr>
            <a:r>
              <a:rPr lang="en-US" altLang="zh-CN" sz="2200" b="1">
                <a:latin typeface="Times New Roman" pitchFamily="18" charset="0"/>
                <a:ea typeface="仿宋_GB2312" pitchFamily="49" charset="-122"/>
              </a:rPr>
              <a:t>   </a:t>
            </a:r>
            <a:r>
              <a:rPr lang="zh-CN" altLang="en-US" sz="2200" b="1">
                <a:latin typeface="Times New Roman" pitchFamily="18" charset="0"/>
                <a:ea typeface="仿宋_GB2312" pitchFamily="49" charset="-122"/>
              </a:rPr>
              <a:t>利用消弧线圈的电感电流对接地电容电流进行补偿，使通过故障点的电流减小到能自行熄弧范围。利用对消弧线圈无载分接开关的操作，使其在一定范围内达到过补偿运行，从而实现减小接地电流的目的。使电网持续运行时间延长，相对提高了供电可靠性。此方式也</a:t>
            </a:r>
            <a:r>
              <a:rPr lang="zh-CN" altLang="en-US" sz="2200" b="1">
                <a:latin typeface="楷体_GB2312" pitchFamily="49" charset="-122"/>
                <a:ea typeface="仿宋_GB2312" pitchFamily="49" charset="-122"/>
              </a:rPr>
              <a:t>是</a:t>
            </a:r>
            <a:r>
              <a:rPr lang="zh-CN" altLang="en-US" sz="2200">
                <a:solidFill>
                  <a:srgbClr val="FF0000"/>
                </a:solidFill>
                <a:effectLst>
                  <a:outerShdw blurRad="38100" dist="38100" dir="2700000" algn="tl">
                    <a:srgbClr val="000000"/>
                  </a:outerShdw>
                </a:effectLst>
                <a:latin typeface="楷体_GB2312" pitchFamily="49" charset="-122"/>
                <a:ea typeface="仿宋_GB2312" pitchFamily="49" charset="-122"/>
              </a:rPr>
              <a:t>小接地电流系统</a:t>
            </a:r>
            <a:r>
              <a:rPr lang="zh-CN" altLang="en-US" sz="2200" b="1">
                <a:latin typeface="楷体_GB2312" pitchFamily="49" charset="-122"/>
                <a:ea typeface="仿宋_GB2312" pitchFamily="49" charset="-122"/>
              </a:rPr>
              <a:t>。</a:t>
            </a:r>
          </a:p>
        </p:txBody>
      </p:sp>
      <p:sp>
        <p:nvSpPr>
          <p:cNvPr id="53253" name="Rectangle 105">
            <a:extLst>
              <a:ext uri="{FF2B5EF4-FFF2-40B4-BE49-F238E27FC236}">
                <a16:creationId xmlns:a16="http://schemas.microsoft.com/office/drawing/2014/main" id="{7BB0E4F1-256E-424C-B256-98DDFF7D052D}"/>
              </a:ext>
            </a:extLst>
          </p:cNvPr>
          <p:cNvSpPr>
            <a:spLocks noChangeArrowheads="1"/>
          </p:cNvSpPr>
          <p:nvPr/>
        </p:nvSpPr>
        <p:spPr bwMode="auto">
          <a:xfrm>
            <a:off x="684213" y="4233863"/>
            <a:ext cx="8027987" cy="1962150"/>
          </a:xfrm>
          <a:prstGeom prst="rect">
            <a:avLst/>
          </a:prstGeom>
          <a:gradFill rotWithShape="1">
            <a:gsLst>
              <a:gs pos="0">
                <a:srgbClr val="FFFFFF">
                  <a:alpha val="0"/>
                </a:srgbClr>
              </a:gs>
              <a:gs pos="100000">
                <a:srgbClr val="FF9966">
                  <a:alpha val="37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20000"/>
              </a:spcBef>
            </a:pPr>
            <a:r>
              <a:rPr lang="en-US" altLang="zh-CN" sz="2200" b="1">
                <a:latin typeface="仿宋_GB2312" pitchFamily="49" charset="-122"/>
                <a:ea typeface="仿宋_GB2312" pitchFamily="49" charset="-122"/>
              </a:rPr>
              <a:t>  </a:t>
            </a:r>
            <a:r>
              <a:rPr lang="zh-CN" altLang="en-US" sz="2200" b="1">
                <a:latin typeface="仿宋_GB2312" pitchFamily="49" charset="-122"/>
                <a:ea typeface="仿宋_GB2312" pitchFamily="49" charset="-122"/>
              </a:rPr>
              <a:t>在各级电压网络中，当单相接地故障时，通过故障点总的电容电流超过下列数值时，必须尽快安装消弧线圈：</a:t>
            </a:r>
          </a:p>
          <a:p>
            <a:pPr eaLnBrk="1" hangingPunct="1">
              <a:lnSpc>
                <a:spcPct val="105000"/>
              </a:lnSpc>
              <a:spcBef>
                <a:spcPct val="20000"/>
              </a:spcBef>
            </a:pPr>
            <a:r>
              <a:rPr lang="zh-CN" altLang="en-US" sz="2200" b="1">
                <a:latin typeface="仿宋_GB2312" pitchFamily="49" charset="-122"/>
                <a:ea typeface="仿宋_GB2312" pitchFamily="49" charset="-122"/>
              </a:rPr>
              <a:t>  ①对</a:t>
            </a:r>
            <a:r>
              <a:rPr lang="en-US" altLang="zh-CN" sz="2200" b="1">
                <a:latin typeface="仿宋_GB2312" pitchFamily="49" charset="-122"/>
                <a:ea typeface="仿宋_GB2312" pitchFamily="49" charset="-122"/>
              </a:rPr>
              <a:t>3kV</a:t>
            </a:r>
            <a:r>
              <a:rPr lang="zh-CN" altLang="en-US" sz="2200" b="1">
                <a:latin typeface="仿宋_GB2312" pitchFamily="49" charset="-122"/>
                <a:ea typeface="仿宋_GB2312" pitchFamily="49" charset="-122"/>
              </a:rPr>
              <a:t>～</a:t>
            </a:r>
            <a:r>
              <a:rPr lang="en-US" altLang="zh-CN" sz="2200" b="1">
                <a:latin typeface="仿宋_GB2312" pitchFamily="49" charset="-122"/>
                <a:ea typeface="仿宋_GB2312" pitchFamily="49" charset="-122"/>
              </a:rPr>
              <a:t>6kV</a:t>
            </a:r>
            <a:r>
              <a:rPr lang="zh-CN" altLang="en-US" sz="2200" b="1">
                <a:latin typeface="仿宋_GB2312" pitchFamily="49" charset="-122"/>
                <a:ea typeface="仿宋_GB2312" pitchFamily="49" charset="-122"/>
              </a:rPr>
              <a:t>电网，故障点总电容电流超过</a:t>
            </a:r>
            <a:r>
              <a:rPr lang="en-US" altLang="zh-CN" sz="2200" b="1">
                <a:latin typeface="仿宋_GB2312" pitchFamily="49" charset="-122"/>
                <a:ea typeface="仿宋_GB2312" pitchFamily="49" charset="-122"/>
              </a:rPr>
              <a:t>30A</a:t>
            </a:r>
            <a:r>
              <a:rPr lang="zh-CN" altLang="en-US" sz="2200" b="1">
                <a:latin typeface="仿宋_GB2312" pitchFamily="49" charset="-122"/>
                <a:ea typeface="仿宋_GB2312" pitchFamily="49" charset="-122"/>
              </a:rPr>
              <a:t>；</a:t>
            </a:r>
          </a:p>
          <a:p>
            <a:pPr eaLnBrk="1" hangingPunct="1">
              <a:lnSpc>
                <a:spcPct val="105000"/>
              </a:lnSpc>
              <a:spcBef>
                <a:spcPct val="20000"/>
              </a:spcBef>
            </a:pPr>
            <a:r>
              <a:rPr lang="zh-CN" altLang="en-US" sz="2200" b="1">
                <a:latin typeface="仿宋_GB2312" pitchFamily="49" charset="-122"/>
                <a:ea typeface="仿宋_GB2312" pitchFamily="49" charset="-122"/>
              </a:rPr>
              <a:t>  ②对</a:t>
            </a:r>
            <a:r>
              <a:rPr lang="en-US" altLang="zh-CN" sz="2200" b="1">
                <a:latin typeface="仿宋_GB2312" pitchFamily="49" charset="-122"/>
                <a:ea typeface="仿宋_GB2312" pitchFamily="49" charset="-122"/>
              </a:rPr>
              <a:t>10kV</a:t>
            </a:r>
            <a:r>
              <a:rPr lang="zh-CN" altLang="en-US" sz="2200" b="1">
                <a:latin typeface="仿宋_GB2312" pitchFamily="49" charset="-122"/>
                <a:ea typeface="仿宋_GB2312" pitchFamily="49" charset="-122"/>
              </a:rPr>
              <a:t>电网，故障点总电容电流超过</a:t>
            </a:r>
            <a:r>
              <a:rPr lang="en-US" altLang="zh-CN" sz="2200" b="1">
                <a:latin typeface="仿宋_GB2312" pitchFamily="49" charset="-122"/>
                <a:ea typeface="仿宋_GB2312" pitchFamily="49" charset="-122"/>
              </a:rPr>
              <a:t>20A</a:t>
            </a:r>
            <a:r>
              <a:rPr lang="zh-CN" altLang="en-US" sz="2200" b="1">
                <a:latin typeface="仿宋_GB2312" pitchFamily="49" charset="-122"/>
                <a:ea typeface="仿宋_GB2312" pitchFamily="49" charset="-122"/>
              </a:rPr>
              <a:t>；</a:t>
            </a:r>
          </a:p>
          <a:p>
            <a:pPr eaLnBrk="1" hangingPunct="1">
              <a:lnSpc>
                <a:spcPct val="105000"/>
              </a:lnSpc>
              <a:spcBef>
                <a:spcPct val="20000"/>
              </a:spcBef>
            </a:pPr>
            <a:r>
              <a:rPr lang="zh-CN" altLang="en-US" sz="2200" b="1">
                <a:latin typeface="仿宋_GB2312" pitchFamily="49" charset="-122"/>
                <a:ea typeface="仿宋_GB2312" pitchFamily="49" charset="-122"/>
              </a:rPr>
              <a:t>  ③对</a:t>
            </a:r>
            <a:r>
              <a:rPr lang="en-US" altLang="zh-CN" sz="2200" b="1">
                <a:latin typeface="仿宋_GB2312" pitchFamily="49" charset="-122"/>
                <a:ea typeface="仿宋_GB2312" pitchFamily="49" charset="-122"/>
              </a:rPr>
              <a:t>22kV</a:t>
            </a:r>
            <a:r>
              <a:rPr lang="zh-CN" altLang="en-US" sz="2200" b="1">
                <a:latin typeface="仿宋_GB2312" pitchFamily="49" charset="-122"/>
                <a:ea typeface="仿宋_GB2312" pitchFamily="49" charset="-122"/>
              </a:rPr>
              <a:t>～</a:t>
            </a:r>
            <a:r>
              <a:rPr lang="en-US" altLang="zh-CN" sz="2200" b="1">
                <a:latin typeface="仿宋_GB2312" pitchFamily="49" charset="-122"/>
                <a:ea typeface="仿宋_GB2312" pitchFamily="49" charset="-122"/>
              </a:rPr>
              <a:t>66kV</a:t>
            </a:r>
            <a:r>
              <a:rPr lang="zh-CN" altLang="en-US" sz="2200" b="1">
                <a:latin typeface="仿宋_GB2312" pitchFamily="49" charset="-122"/>
                <a:ea typeface="仿宋_GB2312" pitchFamily="49" charset="-122"/>
              </a:rPr>
              <a:t>电网，故障点总电容电流超过</a:t>
            </a:r>
            <a:r>
              <a:rPr lang="en-US" altLang="zh-CN" sz="2200" b="1">
                <a:latin typeface="仿宋_GB2312" pitchFamily="49" charset="-122"/>
                <a:ea typeface="仿宋_GB2312" pitchFamily="49" charset="-122"/>
              </a:rPr>
              <a:t>10A</a:t>
            </a:r>
            <a:r>
              <a:rPr lang="zh-CN" altLang="en-US" sz="2200" b="1">
                <a:latin typeface="仿宋_GB2312" pitchFamily="49" charset="-122"/>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65541"/>
                                        </p:tgtEl>
                                        <p:attrNameLst>
                                          <p:attrName>style.visibility</p:attrName>
                                        </p:attrNameLst>
                                      </p:cBhvr>
                                      <p:to>
                                        <p:strVal val="visible"/>
                                      </p:to>
                                    </p:set>
                                    <p:anim calcmode="lin" valueType="num">
                                      <p:cBhvr>
                                        <p:cTn id="7" dur="500" fill="hold"/>
                                        <p:tgtEl>
                                          <p:spTgt spid="65541"/>
                                        </p:tgtEl>
                                        <p:attrNameLst>
                                          <p:attrName>ppt_w</p:attrName>
                                        </p:attrNameLst>
                                      </p:cBhvr>
                                      <p:tavLst>
                                        <p:tav tm="0">
                                          <p:val>
                                            <p:fltVal val="0"/>
                                          </p:val>
                                        </p:tav>
                                        <p:tav tm="100000">
                                          <p:val>
                                            <p:strVal val="#ppt_w"/>
                                          </p:val>
                                        </p:tav>
                                      </p:tavLst>
                                    </p:anim>
                                    <p:anim calcmode="lin" valueType="num">
                                      <p:cBhvr>
                                        <p:cTn id="8" dur="500" fill="hold"/>
                                        <p:tgtEl>
                                          <p:spTgt spid="65541"/>
                                        </p:tgtEl>
                                        <p:attrNameLst>
                                          <p:attrName>ppt_h</p:attrName>
                                        </p:attrNameLst>
                                      </p:cBhvr>
                                      <p:tavLst>
                                        <p:tav tm="0">
                                          <p:val>
                                            <p:fltVal val="0"/>
                                          </p:val>
                                        </p:tav>
                                        <p:tav tm="100000">
                                          <p:val>
                                            <p:strVal val="#ppt_h"/>
                                          </p:val>
                                        </p:tav>
                                      </p:tavLst>
                                    </p:anim>
                                    <p:anim calcmode="lin" valueType="num">
                                      <p:cBhvr>
                                        <p:cTn id="9" dur="500" fill="hold"/>
                                        <p:tgtEl>
                                          <p:spTgt spid="65541"/>
                                        </p:tgtEl>
                                        <p:attrNameLst>
                                          <p:attrName>style.rotation</p:attrName>
                                        </p:attrNameLst>
                                      </p:cBhvr>
                                      <p:tavLst>
                                        <p:tav tm="0">
                                          <p:val>
                                            <p:fltVal val="90"/>
                                          </p:val>
                                        </p:tav>
                                        <p:tav tm="100000">
                                          <p:val>
                                            <p:fltVal val="0"/>
                                          </p:val>
                                        </p:tav>
                                      </p:tavLst>
                                    </p:anim>
                                    <p:animEffect transition="in" filter="fade">
                                      <p:cBhvr>
                                        <p:cTn id="10" dur="500"/>
                                        <p:tgtEl>
                                          <p:spTgt spid="65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7" name="Text Box 5">
            <a:extLst>
              <a:ext uri="{FF2B5EF4-FFF2-40B4-BE49-F238E27FC236}">
                <a16:creationId xmlns:a16="http://schemas.microsoft.com/office/drawing/2014/main" id="{E23CD82E-5679-47C4-89E1-0C9DC4BC275B}"/>
              </a:ext>
            </a:extLst>
          </p:cNvPr>
          <p:cNvSpPr txBox="1">
            <a:spLocks noChangeArrowheads="1"/>
          </p:cNvSpPr>
          <p:nvPr/>
        </p:nvSpPr>
        <p:spPr bwMode="auto">
          <a:xfrm>
            <a:off x="576263" y="5337175"/>
            <a:ext cx="2700337" cy="487363"/>
          </a:xfrm>
          <a:prstGeom prst="rect">
            <a:avLst/>
          </a:prstGeom>
          <a:gradFill rotWithShape="1">
            <a:gsLst>
              <a:gs pos="0">
                <a:srgbClr val="FFCC99">
                  <a:alpha val="60001"/>
                </a:srgbClr>
              </a:gs>
              <a:gs pos="100000">
                <a:srgbClr val="FFCC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eaLnBrk="0" hangingPunct="0">
              <a:spcBef>
                <a:spcPct val="50000"/>
              </a:spcBef>
              <a:defRPr/>
            </a:pPr>
            <a:r>
              <a:rPr kumimoji="1" lang="zh-CN" altLang="en-US" sz="3200">
                <a:solidFill>
                  <a:srgbClr val="FF3300"/>
                </a:solidFill>
                <a:effectLst>
                  <a:outerShdw blurRad="38100" dist="38100" dir="2700000" algn="tl">
                    <a:srgbClr val="000000"/>
                  </a:outerShdw>
                </a:effectLst>
                <a:latin typeface="Times New Roman" pitchFamily="18" charset="0"/>
                <a:ea typeface="隶书" pitchFamily="49" charset="-122"/>
              </a:rPr>
              <a:t>你能回答吗？</a:t>
            </a:r>
          </a:p>
        </p:txBody>
      </p:sp>
      <p:grpSp>
        <p:nvGrpSpPr>
          <p:cNvPr id="2" name="Group 14">
            <a:extLst>
              <a:ext uri="{FF2B5EF4-FFF2-40B4-BE49-F238E27FC236}">
                <a16:creationId xmlns:a16="http://schemas.microsoft.com/office/drawing/2014/main" id="{179E1558-E522-4618-9611-3F14C4B7BA45}"/>
              </a:ext>
            </a:extLst>
          </p:cNvPr>
          <p:cNvGrpSpPr>
            <a:grpSpLocks/>
          </p:cNvGrpSpPr>
          <p:nvPr/>
        </p:nvGrpSpPr>
        <p:grpSpPr bwMode="auto">
          <a:xfrm>
            <a:off x="3779838" y="1628775"/>
            <a:ext cx="4500562" cy="1284288"/>
            <a:chOff x="2381" y="1026"/>
            <a:chExt cx="2835" cy="809"/>
          </a:xfrm>
        </p:grpSpPr>
        <p:sp>
          <p:nvSpPr>
            <p:cNvPr id="54283" name="AutoShape 7">
              <a:extLst>
                <a:ext uri="{FF2B5EF4-FFF2-40B4-BE49-F238E27FC236}">
                  <a16:creationId xmlns:a16="http://schemas.microsoft.com/office/drawing/2014/main" id="{BA8AB3AC-188E-4BC6-AD22-D4D2342FC4AE}"/>
                </a:ext>
              </a:extLst>
            </p:cNvPr>
            <p:cNvSpPr>
              <a:spLocks noChangeArrowheads="1"/>
            </p:cNvSpPr>
            <p:nvPr/>
          </p:nvSpPr>
          <p:spPr bwMode="auto">
            <a:xfrm>
              <a:off x="2381" y="1026"/>
              <a:ext cx="2835" cy="809"/>
            </a:xfrm>
            <a:prstGeom prst="cloudCallout">
              <a:avLst>
                <a:gd name="adj1" fmla="val -20407"/>
                <a:gd name="adj2" fmla="val 88444"/>
              </a:avLst>
            </a:prstGeom>
            <a:solidFill>
              <a:srgbClr val="CCFF99"/>
            </a:solidFill>
            <a:ln w="9525">
              <a:solidFill>
                <a:srgbClr val="0066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solidFill>
                  <a:srgbClr val="006600"/>
                </a:solidFill>
                <a:latin typeface="Times New Roman" panose="02020603050405020304" pitchFamily="18" charset="0"/>
                <a:ea typeface="楷体_GB2312" panose="02010609030101010101" pitchFamily="49" charset="-122"/>
              </a:endParaRPr>
            </a:p>
          </p:txBody>
        </p:sp>
        <p:sp>
          <p:nvSpPr>
            <p:cNvPr id="54284" name="Rectangle 8">
              <a:extLst>
                <a:ext uri="{FF2B5EF4-FFF2-40B4-BE49-F238E27FC236}">
                  <a16:creationId xmlns:a16="http://schemas.microsoft.com/office/drawing/2014/main" id="{800A3DAA-7FD7-4ADA-9AF9-C89183F95A6F}"/>
                </a:ext>
              </a:extLst>
            </p:cNvPr>
            <p:cNvSpPr>
              <a:spLocks noChangeArrowheads="1"/>
            </p:cNvSpPr>
            <p:nvPr/>
          </p:nvSpPr>
          <p:spPr bwMode="auto">
            <a:xfrm>
              <a:off x="2744" y="1121"/>
              <a:ext cx="235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003300"/>
                  </a:solidFill>
                  <a:latin typeface="Times New Roman" panose="02020603050405020304" pitchFamily="18" charset="0"/>
                  <a:ea typeface="楷体_GB2312" panose="02010609030101010101" pitchFamily="49" charset="-122"/>
                </a:rPr>
                <a:t>    </a:t>
              </a:r>
              <a:r>
                <a:rPr kumimoji="1" lang="zh-CN" altLang="en-US" b="1">
                  <a:solidFill>
                    <a:srgbClr val="003300"/>
                  </a:solidFill>
                  <a:latin typeface="Times New Roman" panose="02020603050405020304" pitchFamily="18" charset="0"/>
                  <a:ea typeface="楷体_GB2312" panose="02010609030101010101" pitchFamily="49" charset="-122"/>
                </a:rPr>
                <a:t>电力系统中性点接地方式有哪几种？采用中性点不接地系统有何优缺点？</a:t>
              </a:r>
              <a:r>
                <a:rPr kumimoji="1" lang="zh-CN" altLang="en-US">
                  <a:solidFill>
                    <a:srgbClr val="003300"/>
                  </a:solidFill>
                  <a:latin typeface="Times New Roman" panose="02020603050405020304" pitchFamily="18" charset="0"/>
                  <a:ea typeface="楷体_GB2312" panose="02010609030101010101" pitchFamily="49" charset="-122"/>
                </a:rPr>
                <a:t> </a:t>
              </a:r>
            </a:p>
          </p:txBody>
        </p:sp>
      </p:grpSp>
      <p:pic>
        <p:nvPicPr>
          <p:cNvPr id="54276" name="Picture 10" descr="3">
            <a:extLst>
              <a:ext uri="{FF2B5EF4-FFF2-40B4-BE49-F238E27FC236}">
                <a16:creationId xmlns:a16="http://schemas.microsoft.com/office/drawing/2014/main" id="{DFB095C0-CF89-4B49-9D5A-9713F5C16E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875" y="687388"/>
            <a:ext cx="11064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WordArt 11">
            <a:hlinkClick r:id="rId4" action="ppaction://hlinksldjump"/>
            <a:extLst>
              <a:ext uri="{FF2B5EF4-FFF2-40B4-BE49-F238E27FC236}">
                <a16:creationId xmlns:a16="http://schemas.microsoft.com/office/drawing/2014/main" id="{6380ABA7-EFB4-434D-9D5C-A303BD75FE11}"/>
              </a:ext>
            </a:extLst>
          </p:cNvPr>
          <p:cNvSpPr>
            <a:spLocks noChangeArrowheads="1" noChangeShapeType="1"/>
          </p:cNvSpPr>
          <p:nvPr/>
        </p:nvSpPr>
        <p:spPr bwMode="auto">
          <a:xfrm>
            <a:off x="2124075" y="728663"/>
            <a:ext cx="2867025" cy="611187"/>
          </a:xfrm>
          <a:prstGeom prst="rect">
            <a:avLst/>
          </a:prstGeom>
        </p:spPr>
        <p:txBody>
          <a:bodyPr wrap="none" fromWordArt="1">
            <a:prstTxWarp prst="textWave4">
              <a:avLst>
                <a:gd name="adj1" fmla="val 6500"/>
                <a:gd name="adj2" fmla="val 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4000" b="1" kern="10">
                <a:ln w="9525">
                  <a:round/>
                  <a:headEnd/>
                  <a:tailEnd/>
                </a:ln>
                <a:gradFill rotWithShape="1">
                  <a:gsLst>
                    <a:gs pos="0">
                      <a:srgbClr val="FFFFCC"/>
                    </a:gs>
                    <a:gs pos="100000">
                      <a:srgbClr val="FF9999"/>
                    </a:gs>
                  </a:gsLst>
                  <a:lin ang="5400000" scaled="1"/>
                </a:gradFill>
                <a:latin typeface="方正舒体" panose="02010601030101010101" pitchFamily="2" charset="-122"/>
                <a:ea typeface="方正舒体" panose="02010601030101010101" pitchFamily="2" charset="-122"/>
              </a:rPr>
              <a:t>问题与思考</a:t>
            </a:r>
          </a:p>
        </p:txBody>
      </p:sp>
      <p:sp>
        <p:nvSpPr>
          <p:cNvPr id="54278" name="Line 12">
            <a:extLst>
              <a:ext uri="{FF2B5EF4-FFF2-40B4-BE49-F238E27FC236}">
                <a16:creationId xmlns:a16="http://schemas.microsoft.com/office/drawing/2014/main" id="{F20611DA-CC82-4D76-BE24-BBFE7376C479}"/>
              </a:ext>
            </a:extLst>
          </p:cNvPr>
          <p:cNvSpPr>
            <a:spLocks noChangeShapeType="1"/>
          </p:cNvSpPr>
          <p:nvPr/>
        </p:nvSpPr>
        <p:spPr bwMode="auto">
          <a:xfrm>
            <a:off x="684213" y="1449388"/>
            <a:ext cx="441166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5" name="AutoShape 13">
            <a:extLst>
              <a:ext uri="{FF2B5EF4-FFF2-40B4-BE49-F238E27FC236}">
                <a16:creationId xmlns:a16="http://schemas.microsoft.com/office/drawing/2014/main" id="{198C0D28-ABE9-4BF4-A813-69C44BE1C8B2}"/>
              </a:ext>
            </a:extLst>
          </p:cNvPr>
          <p:cNvSpPr>
            <a:spLocks noChangeArrowheads="1"/>
          </p:cNvSpPr>
          <p:nvPr/>
        </p:nvSpPr>
        <p:spPr bwMode="auto">
          <a:xfrm>
            <a:off x="647700" y="1665288"/>
            <a:ext cx="2833688" cy="3381375"/>
          </a:xfrm>
          <a:prstGeom prst="cloudCallout">
            <a:avLst>
              <a:gd name="adj1" fmla="val 75995"/>
              <a:gd name="adj2" fmla="val 1880"/>
            </a:avLst>
          </a:prstGeom>
          <a:solidFill>
            <a:srgbClr val="FFCCCC"/>
          </a:solidFill>
          <a:ln w="9525">
            <a:solidFill>
              <a:srgbClr val="FF33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solidFill>
                  <a:srgbClr val="800000"/>
                </a:solidFill>
                <a:latin typeface="Times New Roman" panose="02020603050405020304" pitchFamily="18" charset="0"/>
                <a:ea typeface="楷体_GB2312" panose="02010609030101010101" pitchFamily="49" charset="-122"/>
              </a:rPr>
              <a:t>中性点不接地系统若发生单相接地故障时，其故障相对地电压等于多少？此时接地点的短路电流是正常运行的单相对地电容电流的多少倍？</a:t>
            </a:r>
            <a:r>
              <a:rPr kumimoji="1" lang="zh-CN" altLang="en-US"/>
              <a:t> </a:t>
            </a:r>
          </a:p>
        </p:txBody>
      </p:sp>
      <p:sp>
        <p:nvSpPr>
          <p:cNvPr id="69647" name="Rectangle 15">
            <a:extLst>
              <a:ext uri="{FF2B5EF4-FFF2-40B4-BE49-F238E27FC236}">
                <a16:creationId xmlns:a16="http://schemas.microsoft.com/office/drawing/2014/main" id="{6DF7502F-EA13-4802-A3CF-9908CBE77EF1}"/>
              </a:ext>
            </a:extLst>
          </p:cNvPr>
          <p:cNvSpPr>
            <a:spLocks noChangeArrowheads="1"/>
          </p:cNvSpPr>
          <p:nvPr/>
        </p:nvSpPr>
        <p:spPr bwMode="auto">
          <a:xfrm>
            <a:off x="6119813" y="3033713"/>
            <a:ext cx="2339975" cy="1674812"/>
          </a:xfrm>
          <a:prstGeom prst="rect">
            <a:avLst/>
          </a:prstGeom>
          <a:gradFill rotWithShape="1">
            <a:gsLst>
              <a:gs pos="0">
                <a:srgbClr val="FFFFFF">
                  <a:alpha val="0"/>
                </a:srgbClr>
              </a:gs>
              <a:gs pos="100000">
                <a:srgbClr val="FF9966">
                  <a:alpha val="37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b="1">
                <a:solidFill>
                  <a:srgbClr val="000066"/>
                </a:solidFill>
                <a:latin typeface="楷体_GB2312" panose="02010609030101010101" pitchFamily="49" charset="-122"/>
                <a:ea typeface="楷体_GB2312" panose="02010609030101010101" pitchFamily="49" charset="-122"/>
              </a:rPr>
              <a:t> </a:t>
            </a:r>
            <a:r>
              <a:rPr lang="zh-CN" altLang="en-US" sz="2200" b="1">
                <a:solidFill>
                  <a:srgbClr val="000066"/>
                </a:solidFill>
                <a:latin typeface="楷体_GB2312" panose="02010609030101010101" pitchFamily="49" charset="-122"/>
                <a:ea typeface="楷体_GB2312" panose="02010609030101010101" pitchFamily="49" charset="-122"/>
              </a:rPr>
              <a:t>答</a:t>
            </a:r>
            <a:r>
              <a:rPr lang="en-US" altLang="zh-CN" sz="2200" b="1">
                <a:solidFill>
                  <a:srgbClr val="000066"/>
                </a:solidFill>
                <a:latin typeface="楷体_GB2312" panose="02010609030101010101" pitchFamily="49" charset="-122"/>
                <a:ea typeface="楷体_GB2312" panose="02010609030101010101" pitchFamily="49" charset="-122"/>
              </a:rPr>
              <a:t>1</a:t>
            </a:r>
            <a:r>
              <a:rPr lang="zh-CN" altLang="en-US" sz="2200" b="1">
                <a:solidFill>
                  <a:srgbClr val="000066"/>
                </a:solidFill>
                <a:latin typeface="楷体_GB2312" panose="02010609030101010101" pitchFamily="49" charset="-122"/>
                <a:ea typeface="楷体_GB2312" panose="02010609030101010101" pitchFamily="49" charset="-122"/>
              </a:rPr>
              <a:t>：故障相对地电压为零，接地点的短路电流是正常运行的单相对地电容电流的</a:t>
            </a:r>
            <a:r>
              <a:rPr lang="en-US" altLang="zh-CN" sz="2200" b="1">
                <a:solidFill>
                  <a:srgbClr val="000066"/>
                </a:solidFill>
                <a:latin typeface="楷体_GB2312" panose="02010609030101010101" pitchFamily="49" charset="-122"/>
                <a:ea typeface="楷体_GB2312" panose="02010609030101010101" pitchFamily="49" charset="-122"/>
              </a:rPr>
              <a:t>3</a:t>
            </a:r>
            <a:r>
              <a:rPr lang="zh-CN" altLang="en-US" sz="2200" b="1">
                <a:solidFill>
                  <a:srgbClr val="000066"/>
                </a:solidFill>
                <a:latin typeface="楷体_GB2312" panose="02010609030101010101" pitchFamily="49" charset="-122"/>
                <a:ea typeface="楷体_GB2312" panose="02010609030101010101" pitchFamily="49" charset="-122"/>
              </a:rPr>
              <a:t>倍。  </a:t>
            </a:r>
            <a:endParaRPr lang="zh-CN" altLang="en-US" sz="2200" b="1">
              <a:latin typeface="楷体_GB2312" panose="02010609030101010101" pitchFamily="49" charset="-122"/>
              <a:ea typeface="楷体_GB2312" panose="02010609030101010101" pitchFamily="49" charset="-122"/>
            </a:endParaRPr>
          </a:p>
        </p:txBody>
      </p:sp>
      <p:sp>
        <p:nvSpPr>
          <p:cNvPr id="69648" name="Rectangle 16">
            <a:extLst>
              <a:ext uri="{FF2B5EF4-FFF2-40B4-BE49-F238E27FC236}">
                <a16:creationId xmlns:a16="http://schemas.microsoft.com/office/drawing/2014/main" id="{78089363-887F-465C-86A1-1300C25DEFF2}"/>
              </a:ext>
            </a:extLst>
          </p:cNvPr>
          <p:cNvSpPr>
            <a:spLocks noChangeArrowheads="1"/>
          </p:cNvSpPr>
          <p:nvPr/>
        </p:nvSpPr>
        <p:spPr bwMode="auto">
          <a:xfrm>
            <a:off x="3348038" y="5229225"/>
            <a:ext cx="5437187" cy="1004888"/>
          </a:xfrm>
          <a:prstGeom prst="rect">
            <a:avLst/>
          </a:prstGeom>
          <a:gradFill rotWithShape="1">
            <a:gsLst>
              <a:gs pos="0">
                <a:srgbClr val="FFFFFF">
                  <a:alpha val="0"/>
                </a:srgbClr>
              </a:gs>
              <a:gs pos="100000">
                <a:srgbClr val="FF9966">
                  <a:alpha val="37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a:solidFill>
                  <a:srgbClr val="000066"/>
                </a:solidFill>
                <a:latin typeface="楷体_GB2312" panose="02010609030101010101" pitchFamily="49" charset="-122"/>
                <a:ea typeface="楷体_GB2312" panose="02010609030101010101" pitchFamily="49" charset="-122"/>
              </a:rPr>
              <a:t>答</a:t>
            </a:r>
            <a:r>
              <a:rPr lang="en-US" altLang="zh-CN" sz="2200" b="1">
                <a:solidFill>
                  <a:srgbClr val="000066"/>
                </a:solidFill>
                <a:latin typeface="楷体_GB2312" panose="02010609030101010101" pitchFamily="49" charset="-122"/>
                <a:ea typeface="楷体_GB2312" panose="02010609030101010101" pitchFamily="49" charset="-122"/>
              </a:rPr>
              <a:t>2</a:t>
            </a:r>
            <a:r>
              <a:rPr lang="zh-CN" altLang="en-US" sz="2200" b="1">
                <a:solidFill>
                  <a:srgbClr val="000066"/>
                </a:solidFill>
                <a:latin typeface="楷体_GB2312" panose="02010609030101010101" pitchFamily="49" charset="-122"/>
                <a:ea typeface="楷体_GB2312" panose="02010609030101010101" pitchFamily="49" charset="-122"/>
              </a:rPr>
              <a:t>：电力系统中性点接地方式有中性点直接接地方式、中性点不接地方式和中性点经消弧线圈接地方式三种。（优缺点略）  </a:t>
            </a:r>
            <a:endParaRPr lang="zh-CN" altLang="en-US" sz="2200" b="1">
              <a:latin typeface="楷体_GB2312" panose="02010609030101010101" pitchFamily="49" charset="-122"/>
              <a:ea typeface="楷体_GB2312" panose="02010609030101010101" pitchFamily="49" charset="-122"/>
            </a:endParaRPr>
          </a:p>
        </p:txBody>
      </p:sp>
      <p:pic>
        <p:nvPicPr>
          <p:cNvPr id="69641" name="Picture 9" descr="j0232133[1]">
            <a:extLst>
              <a:ext uri="{FF2B5EF4-FFF2-40B4-BE49-F238E27FC236}">
                <a16:creationId xmlns:a16="http://schemas.microsoft.com/office/drawing/2014/main" id="{E9B5AA4A-BAD9-4308-8C6F-80BED28D3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25" y="2997200"/>
            <a:ext cx="21748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9641"/>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69643"/>
                                        </p:tgtEl>
                                        <p:attrNameLst>
                                          <p:attrName>style.visibility</p:attrName>
                                        </p:attrNameLst>
                                      </p:cBhvr>
                                      <p:to>
                                        <p:strVal val="visible"/>
                                      </p:to>
                                    </p:set>
                                    <p:animEffect transition="in" filter="dissolve">
                                      <p:cBhvr>
                                        <p:cTn id="10" dur="500"/>
                                        <p:tgtEl>
                                          <p:spTgt spid="69643"/>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69645"/>
                                        </p:tgtEl>
                                        <p:attrNameLst>
                                          <p:attrName>style.visibility</p:attrName>
                                        </p:attrNameLst>
                                      </p:cBhvr>
                                      <p:to>
                                        <p:strVal val="visible"/>
                                      </p:to>
                                    </p:set>
                                    <p:animEffect transition="in" filter="box(in)">
                                      <p:cBhvr>
                                        <p:cTn id="14" dur="500"/>
                                        <p:tgtEl>
                                          <p:spTgt spid="69645"/>
                                        </p:tgtEl>
                                      </p:cBhvr>
                                    </p:animEffect>
                                  </p:childTnLst>
                                </p:cTn>
                              </p:par>
                            </p:childTnLst>
                          </p:cTn>
                        </p:par>
                        <p:par>
                          <p:cTn id="15" fill="hold" nodeType="afterGroup">
                            <p:stCondLst>
                              <p:cond delay="1000"/>
                            </p:stCondLst>
                            <p:childTnLst>
                              <p:par>
                                <p:cTn id="16" presetID="18" presetClass="entr" presetSubtype="12"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nodeType="afterGroup">
                            <p:stCondLst>
                              <p:cond delay="1500"/>
                            </p:stCondLst>
                            <p:childTnLst>
                              <p:par>
                                <p:cTn id="20" presetID="51" presetClass="entr" presetSubtype="0" fill="hold" grpId="0" nodeType="afterEffect">
                                  <p:stCondLst>
                                    <p:cond delay="0"/>
                                  </p:stCondLst>
                                  <p:childTnLst>
                                    <p:set>
                                      <p:cBhvr>
                                        <p:cTn id="21" dur="1" fill="hold">
                                          <p:stCondLst>
                                            <p:cond delay="0"/>
                                          </p:stCondLst>
                                        </p:cTn>
                                        <p:tgtEl>
                                          <p:spTgt spid="69637"/>
                                        </p:tgtEl>
                                        <p:attrNameLst>
                                          <p:attrName>style.visibility</p:attrName>
                                        </p:attrNameLst>
                                      </p:cBhvr>
                                      <p:to>
                                        <p:strVal val="visible"/>
                                      </p:to>
                                    </p:set>
                                    <p:animEffect transition="in" filter="fade">
                                      <p:cBhvr>
                                        <p:cTn id="22" dur="385" decel="100000"/>
                                        <p:tgtEl>
                                          <p:spTgt spid="69637"/>
                                        </p:tgtEl>
                                      </p:cBhvr>
                                    </p:animEffect>
                                    <p:animScale>
                                      <p:cBhvr>
                                        <p:cTn id="23" dur="385" decel="100000"/>
                                        <p:tgtEl>
                                          <p:spTgt spid="69637"/>
                                        </p:tgtEl>
                                      </p:cBhvr>
                                      <p:from x="10000" y="10000"/>
                                      <p:to x="200000" y="450000"/>
                                    </p:animScale>
                                    <p:animScale>
                                      <p:cBhvr>
                                        <p:cTn id="24" dur="615" accel="100000" fill="hold">
                                          <p:stCondLst>
                                            <p:cond delay="385"/>
                                          </p:stCondLst>
                                        </p:cTn>
                                        <p:tgtEl>
                                          <p:spTgt spid="69637"/>
                                        </p:tgtEl>
                                      </p:cBhvr>
                                      <p:from x="200000" y="450000"/>
                                      <p:to x="100000" y="100000"/>
                                    </p:animScale>
                                    <p:set>
                                      <p:cBhvr>
                                        <p:cTn id="25" dur="385" fill="hold"/>
                                        <p:tgtEl>
                                          <p:spTgt spid="69637"/>
                                        </p:tgtEl>
                                        <p:attrNameLst>
                                          <p:attrName>ppt_x</p:attrName>
                                        </p:attrNameLst>
                                      </p:cBhvr>
                                      <p:to>
                                        <p:strVal val="(0.5)"/>
                                      </p:to>
                                    </p:set>
                                    <p:anim from="(0.5)" to="(#ppt_x)" calcmode="lin" valueType="num">
                                      <p:cBhvr>
                                        <p:cTn id="26" dur="615" accel="100000" fill="hold">
                                          <p:stCondLst>
                                            <p:cond delay="385"/>
                                          </p:stCondLst>
                                        </p:cTn>
                                        <p:tgtEl>
                                          <p:spTgt spid="69637"/>
                                        </p:tgtEl>
                                        <p:attrNameLst>
                                          <p:attrName>ppt_x</p:attrName>
                                        </p:attrNameLst>
                                      </p:cBhvr>
                                    </p:anim>
                                    <p:set>
                                      <p:cBhvr>
                                        <p:cTn id="27" dur="385" fill="hold"/>
                                        <p:tgtEl>
                                          <p:spTgt spid="69637"/>
                                        </p:tgtEl>
                                        <p:attrNameLst>
                                          <p:attrName>ppt_y</p:attrName>
                                        </p:attrNameLst>
                                      </p:cBhvr>
                                      <p:to>
                                        <p:strVal val="(#ppt_y+0.4)"/>
                                      </p:to>
                                    </p:set>
                                    <p:anim from="(#ppt_y+0.4)" to="(#ppt_y)" calcmode="lin" valueType="num">
                                      <p:cBhvr>
                                        <p:cTn id="28" dur="615" accel="100000" fill="hold">
                                          <p:stCondLst>
                                            <p:cond delay="385"/>
                                          </p:stCondLst>
                                        </p:cTn>
                                        <p:tgtEl>
                                          <p:spTgt spid="69637"/>
                                        </p:tgtEl>
                                        <p:attrNameLst>
                                          <p:attrName>ppt_y</p:attrName>
                                        </p:attrNameLst>
                                      </p:cBhvr>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69647">
                                            <p:txEl>
                                              <p:pRg st="0" end="0"/>
                                            </p:txEl>
                                          </p:spTgt>
                                        </p:tgtEl>
                                        <p:attrNameLst>
                                          <p:attrName>style.visibility</p:attrName>
                                        </p:attrNameLst>
                                      </p:cBhvr>
                                      <p:to>
                                        <p:strVal val="visible"/>
                                      </p:to>
                                    </p:set>
                                    <p:animEffect transition="in" filter="wipe(up)">
                                      <p:cBhvr>
                                        <p:cTn id="33" dur="3000"/>
                                        <p:tgtEl>
                                          <p:spTgt spid="69647">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69648">
                                            <p:txEl>
                                              <p:pRg st="0" end="0"/>
                                            </p:txEl>
                                          </p:spTgt>
                                        </p:tgtEl>
                                        <p:attrNameLst>
                                          <p:attrName>style.visibility</p:attrName>
                                        </p:attrNameLst>
                                      </p:cBhvr>
                                      <p:to>
                                        <p:strVal val="visible"/>
                                      </p:to>
                                    </p:set>
                                    <p:anim calcmode="discrete" valueType="clr">
                                      <p:cBhvr override="childStyle">
                                        <p:cTn id="38" dur="80"/>
                                        <p:tgtEl>
                                          <p:spTgt spid="696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69648">
                                            <p:txEl>
                                              <p:pRg st="0" end="0"/>
                                            </p:txEl>
                                          </p:spTgt>
                                        </p:tgtEl>
                                        <p:attrNameLst>
                                          <p:attrName>fillcolor</p:attrName>
                                        </p:attrNameLst>
                                      </p:cBhvr>
                                      <p:tavLst>
                                        <p:tav tm="0">
                                          <p:val>
                                            <p:clrVal>
                                              <a:schemeClr val="accent2"/>
                                            </p:clrVal>
                                          </p:val>
                                        </p:tav>
                                        <p:tav tm="50000">
                                          <p:val>
                                            <p:clrVal>
                                              <a:schemeClr val="hlink"/>
                                            </p:clrVal>
                                          </p:val>
                                        </p:tav>
                                      </p:tavLst>
                                    </p:anim>
                                    <p:set>
                                      <p:cBhvr>
                                        <p:cTn id="40" dur="80"/>
                                        <p:tgtEl>
                                          <p:spTgt spid="6964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P spid="6964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5">
            <a:extLst>
              <a:ext uri="{FF2B5EF4-FFF2-40B4-BE49-F238E27FC236}">
                <a16:creationId xmlns:a16="http://schemas.microsoft.com/office/drawing/2014/main" id="{B7F59ED9-B776-4349-98F3-B50AE1084BCC}"/>
              </a:ext>
            </a:extLst>
          </p:cNvPr>
          <p:cNvSpPr>
            <a:spLocks noChangeArrowheads="1"/>
          </p:cNvSpPr>
          <p:nvPr/>
        </p:nvSpPr>
        <p:spPr bwMode="auto">
          <a:xfrm>
            <a:off x="647700" y="1089025"/>
            <a:ext cx="49387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3300"/>
                </a:solidFill>
                <a:latin typeface="楷体_GB2312" panose="02010609030101010101" pitchFamily="49" charset="-122"/>
                <a:ea typeface="楷体_GB2312" panose="02010609030101010101" pitchFamily="49" charset="-122"/>
              </a:rPr>
              <a:t>(1) </a:t>
            </a:r>
            <a:r>
              <a:rPr lang="zh-CN" altLang="en-US" sz="2400" b="1">
                <a:solidFill>
                  <a:srgbClr val="003300"/>
                </a:solidFill>
                <a:latin typeface="楷体_GB2312" panose="02010609030101010101" pitchFamily="49" charset="-122"/>
                <a:ea typeface="楷体_GB2312" panose="02010609030101010101" pitchFamily="49" charset="-122"/>
              </a:rPr>
              <a:t>用户对供电质量的基本要求 </a:t>
            </a:r>
          </a:p>
        </p:txBody>
      </p:sp>
      <p:sp>
        <p:nvSpPr>
          <p:cNvPr id="4100" name="Rectangle 6">
            <a:extLst>
              <a:ext uri="{FF2B5EF4-FFF2-40B4-BE49-F238E27FC236}">
                <a16:creationId xmlns:a16="http://schemas.microsoft.com/office/drawing/2014/main" id="{B5179559-05BB-4274-A0AC-BC47DE4B0226}"/>
              </a:ext>
            </a:extLst>
          </p:cNvPr>
          <p:cNvSpPr>
            <a:spLocks noChangeArrowheads="1"/>
          </p:cNvSpPr>
          <p:nvPr/>
        </p:nvSpPr>
        <p:spPr bwMode="auto">
          <a:xfrm>
            <a:off x="719138" y="2060575"/>
            <a:ext cx="78851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b="1">
                <a:solidFill>
                  <a:srgbClr val="000099"/>
                </a:solidFill>
                <a:latin typeface="仿宋_GB2312" pitchFamily="49" charset="-122"/>
                <a:ea typeface="仿宋_GB2312" pitchFamily="49" charset="-122"/>
              </a:rPr>
              <a:t>   </a:t>
            </a:r>
            <a:r>
              <a:rPr lang="zh-CN" altLang="en-US" sz="2200" b="1">
                <a:solidFill>
                  <a:srgbClr val="000099"/>
                </a:solidFill>
                <a:latin typeface="仿宋_GB2312" pitchFamily="49" charset="-122"/>
                <a:ea typeface="仿宋_GB2312" pitchFamily="49" charset="-122"/>
              </a:rPr>
              <a:t>保证对用户不间断地供给充足、优质而又经济的电能，是现代工矿企业对供配电系统的基本要求。</a:t>
            </a:r>
            <a:endParaRPr lang="zh-CN" altLang="en-US" sz="2200">
              <a:solidFill>
                <a:srgbClr val="000099"/>
              </a:solidFill>
              <a:latin typeface="仿宋_GB2312" pitchFamily="49" charset="-122"/>
              <a:ea typeface="仿宋_GB2312" pitchFamily="49" charset="-122"/>
            </a:endParaRPr>
          </a:p>
        </p:txBody>
      </p:sp>
      <p:sp>
        <p:nvSpPr>
          <p:cNvPr id="4101" name="Text Box 7">
            <a:extLst>
              <a:ext uri="{FF2B5EF4-FFF2-40B4-BE49-F238E27FC236}">
                <a16:creationId xmlns:a16="http://schemas.microsoft.com/office/drawing/2014/main" id="{BE71A1EF-229E-47F7-A0D0-94BBA15E90E4}"/>
              </a:ext>
            </a:extLst>
          </p:cNvPr>
          <p:cNvSpPr txBox="1">
            <a:spLocks noChangeArrowheads="1"/>
          </p:cNvSpPr>
          <p:nvPr/>
        </p:nvSpPr>
        <p:spPr bwMode="auto">
          <a:xfrm>
            <a:off x="684213" y="1520825"/>
            <a:ext cx="2087562"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300" b="1">
                <a:solidFill>
                  <a:srgbClr val="800000"/>
                </a:solidFill>
                <a:ea typeface="黑体" panose="02010609060101010101" pitchFamily="49" charset="-122"/>
              </a:rPr>
              <a:t>安全性</a:t>
            </a:r>
          </a:p>
        </p:txBody>
      </p:sp>
      <p:sp>
        <p:nvSpPr>
          <p:cNvPr id="4102" name="Text Box 15">
            <a:extLst>
              <a:ext uri="{FF2B5EF4-FFF2-40B4-BE49-F238E27FC236}">
                <a16:creationId xmlns:a16="http://schemas.microsoft.com/office/drawing/2014/main" id="{9B552ED6-4382-4048-81E5-E17126AAD8C8}"/>
              </a:ext>
            </a:extLst>
          </p:cNvPr>
          <p:cNvSpPr txBox="1">
            <a:spLocks noChangeArrowheads="1"/>
          </p:cNvSpPr>
          <p:nvPr/>
        </p:nvSpPr>
        <p:spPr bwMode="auto">
          <a:xfrm>
            <a:off x="2735263" y="1520825"/>
            <a:ext cx="2087562"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300" b="1">
                <a:solidFill>
                  <a:srgbClr val="800000"/>
                </a:solidFill>
                <a:ea typeface="黑体" panose="02010609060101010101" pitchFamily="49" charset="-122"/>
              </a:rPr>
              <a:t>可靠性</a:t>
            </a:r>
          </a:p>
        </p:txBody>
      </p:sp>
      <p:sp>
        <p:nvSpPr>
          <p:cNvPr id="4103" name="Text Box 16">
            <a:extLst>
              <a:ext uri="{FF2B5EF4-FFF2-40B4-BE49-F238E27FC236}">
                <a16:creationId xmlns:a16="http://schemas.microsoft.com/office/drawing/2014/main" id="{B1D981CE-8E0A-4302-ADA0-BB4BEEF23CC5}"/>
              </a:ext>
            </a:extLst>
          </p:cNvPr>
          <p:cNvSpPr txBox="1">
            <a:spLocks noChangeArrowheads="1"/>
          </p:cNvSpPr>
          <p:nvPr/>
        </p:nvSpPr>
        <p:spPr bwMode="auto">
          <a:xfrm>
            <a:off x="4716463" y="1520825"/>
            <a:ext cx="2087562"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300" b="1">
                <a:solidFill>
                  <a:srgbClr val="800000"/>
                </a:solidFill>
                <a:ea typeface="黑体" panose="02010609060101010101" pitchFamily="49" charset="-122"/>
              </a:rPr>
              <a:t>优质性</a:t>
            </a:r>
          </a:p>
        </p:txBody>
      </p:sp>
      <p:sp>
        <p:nvSpPr>
          <p:cNvPr id="4104" name="Text Box 17">
            <a:extLst>
              <a:ext uri="{FF2B5EF4-FFF2-40B4-BE49-F238E27FC236}">
                <a16:creationId xmlns:a16="http://schemas.microsoft.com/office/drawing/2014/main" id="{73C4DAFC-AE05-41AF-842D-ADE71417FE3B}"/>
              </a:ext>
            </a:extLst>
          </p:cNvPr>
          <p:cNvSpPr txBox="1">
            <a:spLocks noChangeArrowheads="1"/>
          </p:cNvSpPr>
          <p:nvPr/>
        </p:nvSpPr>
        <p:spPr bwMode="auto">
          <a:xfrm>
            <a:off x="6767513" y="1520825"/>
            <a:ext cx="18367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zh-CN" altLang="en-US" sz="2300" b="1">
                <a:solidFill>
                  <a:srgbClr val="800000"/>
                </a:solidFill>
                <a:ea typeface="黑体" panose="02010609060101010101" pitchFamily="49" charset="-122"/>
              </a:rPr>
              <a:t>经济性</a:t>
            </a:r>
          </a:p>
        </p:txBody>
      </p:sp>
      <p:sp>
        <p:nvSpPr>
          <p:cNvPr id="4105" name="Rectangle 18">
            <a:extLst>
              <a:ext uri="{FF2B5EF4-FFF2-40B4-BE49-F238E27FC236}">
                <a16:creationId xmlns:a16="http://schemas.microsoft.com/office/drawing/2014/main" id="{DC4813B3-34F6-4BBA-9BA2-D970F6AFEFB2}"/>
              </a:ext>
            </a:extLst>
          </p:cNvPr>
          <p:cNvSpPr>
            <a:spLocks noChangeArrowheads="1"/>
          </p:cNvSpPr>
          <p:nvPr/>
        </p:nvSpPr>
        <p:spPr bwMode="auto">
          <a:xfrm>
            <a:off x="755650" y="2795588"/>
            <a:ext cx="3600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3300"/>
                </a:solidFill>
                <a:latin typeface="楷体_GB2312" panose="02010609030101010101" pitchFamily="49" charset="-122"/>
                <a:ea typeface="楷体_GB2312" panose="02010609030101010101" pitchFamily="49" charset="-122"/>
              </a:rPr>
              <a:t>1.4.2 </a:t>
            </a:r>
            <a:r>
              <a:rPr lang="zh-CN" altLang="en-US" sz="2400" b="1">
                <a:solidFill>
                  <a:srgbClr val="003300"/>
                </a:solidFill>
                <a:latin typeface="楷体_GB2312" panose="02010609030101010101" pitchFamily="49" charset="-122"/>
                <a:ea typeface="楷体_GB2312" panose="02010609030101010101" pitchFamily="49" charset="-122"/>
              </a:rPr>
              <a:t>供配电的电能质量 </a:t>
            </a:r>
          </a:p>
        </p:txBody>
      </p:sp>
      <p:sp>
        <p:nvSpPr>
          <p:cNvPr id="4106" name="Rectangle 19">
            <a:extLst>
              <a:ext uri="{FF2B5EF4-FFF2-40B4-BE49-F238E27FC236}">
                <a16:creationId xmlns:a16="http://schemas.microsoft.com/office/drawing/2014/main" id="{F79EC3C7-E82B-43C4-A478-530272001E27}"/>
              </a:ext>
            </a:extLst>
          </p:cNvPr>
          <p:cNvSpPr>
            <a:spLocks noChangeArrowheads="1"/>
          </p:cNvSpPr>
          <p:nvPr/>
        </p:nvSpPr>
        <p:spPr bwMode="auto">
          <a:xfrm>
            <a:off x="684213" y="3681413"/>
            <a:ext cx="7991475" cy="2711450"/>
          </a:xfrm>
          <a:prstGeom prst="rect">
            <a:avLst/>
          </a:prstGeom>
          <a:gradFill rotWithShape="1">
            <a:gsLst>
              <a:gs pos="0">
                <a:srgbClr val="FFFFFF">
                  <a:alpha val="0"/>
                </a:srgbClr>
              </a:gs>
              <a:gs pos="100000">
                <a:srgbClr val="FF9966">
                  <a:alpha val="43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200" b="1">
                <a:solidFill>
                  <a:srgbClr val="000099"/>
                </a:solidFill>
                <a:latin typeface="Times New Roman" panose="02020603050405020304" pitchFamily="18" charset="0"/>
                <a:ea typeface="仿宋_GB2312" pitchFamily="49" charset="-122"/>
              </a:rPr>
              <a:t>①</a:t>
            </a:r>
            <a:r>
              <a:rPr lang="zh-CN" altLang="en-US" sz="2200" b="1">
                <a:solidFill>
                  <a:srgbClr val="000099"/>
                </a:solidFill>
                <a:latin typeface="Times New Roman" panose="02020603050405020304" pitchFamily="18" charset="0"/>
                <a:ea typeface="仿宋_GB2312" pitchFamily="49" charset="-122"/>
              </a:rPr>
              <a:t>电压</a:t>
            </a:r>
          </a:p>
          <a:p>
            <a:pPr eaLnBrk="1" hangingPunct="1">
              <a:lnSpc>
                <a:spcPct val="120000"/>
              </a:lnSpc>
            </a:pPr>
            <a:r>
              <a:rPr kumimoji="1" lang="zh-CN" altLang="en-US" sz="2200" b="1">
                <a:solidFill>
                  <a:srgbClr val="000099"/>
                </a:solidFill>
                <a:latin typeface="Times New Roman" panose="02020603050405020304" pitchFamily="18" charset="0"/>
                <a:ea typeface="仿宋_GB2312" pitchFamily="49" charset="-122"/>
              </a:rPr>
              <a:t>    供配电系统改变运行方式和负荷缓慢地变化会使供配电系统各</a:t>
            </a:r>
          </a:p>
          <a:p>
            <a:pPr eaLnBrk="1" hangingPunct="1">
              <a:lnSpc>
                <a:spcPct val="120000"/>
              </a:lnSpc>
            </a:pPr>
            <a:r>
              <a:rPr kumimoji="1" lang="zh-CN" altLang="en-US" sz="2200" b="1">
                <a:solidFill>
                  <a:srgbClr val="000099"/>
                </a:solidFill>
                <a:latin typeface="Times New Roman" panose="02020603050405020304" pitchFamily="18" charset="0"/>
                <a:ea typeface="仿宋_GB2312" pitchFamily="49" charset="-122"/>
              </a:rPr>
              <a:t>点的电压也随之变化，这时各点实际电压与系统标称电压之差与</a:t>
            </a:r>
          </a:p>
          <a:p>
            <a:pPr eaLnBrk="1" hangingPunct="1">
              <a:lnSpc>
                <a:spcPct val="120000"/>
              </a:lnSpc>
            </a:pPr>
            <a:r>
              <a:rPr kumimoji="1" lang="zh-CN" altLang="en-US" sz="2200" b="1">
                <a:solidFill>
                  <a:srgbClr val="000099"/>
                </a:solidFill>
                <a:latin typeface="Times New Roman" panose="02020603050405020304" pitchFamily="18" charset="0"/>
                <a:ea typeface="仿宋_GB2312" pitchFamily="49" charset="-122"/>
                <a:cs typeface="Times New Roman" panose="02020603050405020304" pitchFamily="18" charset="0"/>
              </a:rPr>
              <a:t>系统标称电压之比</a:t>
            </a:r>
            <a:r>
              <a:rPr kumimoji="1" lang="el-GR" altLang="zh-CN" sz="2200" b="1">
                <a:solidFill>
                  <a:srgbClr val="000099"/>
                </a:solidFill>
                <a:latin typeface="Times New Roman" panose="02020603050405020304" pitchFamily="18" charset="0"/>
                <a:ea typeface="仿宋_GB2312" pitchFamily="49" charset="-122"/>
                <a:cs typeface="Times New Roman" panose="02020603050405020304" pitchFamily="18" charset="0"/>
              </a:rPr>
              <a:t>Δ</a:t>
            </a:r>
            <a:r>
              <a:rPr kumimoji="1" lang="en-US" altLang="zh-CN" sz="2200" b="1" i="1">
                <a:solidFill>
                  <a:srgbClr val="000099"/>
                </a:solidFill>
                <a:latin typeface="Times New Roman" panose="02020603050405020304" pitchFamily="18" charset="0"/>
                <a:ea typeface="仿宋_GB2312" pitchFamily="49" charset="-122"/>
              </a:rPr>
              <a:t>U</a:t>
            </a:r>
            <a:r>
              <a:rPr kumimoji="1" lang="zh-CN" altLang="en-US" sz="2200" b="1">
                <a:solidFill>
                  <a:srgbClr val="000099"/>
                </a:solidFill>
                <a:latin typeface="Times New Roman" panose="02020603050405020304" pitchFamily="18" charset="0"/>
                <a:ea typeface="仿宋_GB2312" pitchFamily="49" charset="-122"/>
              </a:rPr>
              <a:t>称为电压偏差。电压偏差</a:t>
            </a:r>
            <a:r>
              <a:rPr kumimoji="1" lang="el-GR" altLang="zh-CN" sz="2200" b="1">
                <a:solidFill>
                  <a:srgbClr val="000099"/>
                </a:solidFill>
                <a:latin typeface="Times New Roman" panose="02020603050405020304" pitchFamily="18" charset="0"/>
                <a:ea typeface="仿宋_GB2312" pitchFamily="49" charset="-122"/>
              </a:rPr>
              <a:t>Δ</a:t>
            </a:r>
            <a:r>
              <a:rPr kumimoji="1" lang="en-US" altLang="zh-CN" sz="2200" b="1" i="1">
                <a:solidFill>
                  <a:srgbClr val="000099"/>
                </a:solidFill>
                <a:latin typeface="Times New Roman" panose="02020603050405020304" pitchFamily="18" charset="0"/>
                <a:ea typeface="仿宋_GB2312" pitchFamily="49" charset="-122"/>
              </a:rPr>
              <a:t>U</a:t>
            </a:r>
            <a:r>
              <a:rPr kumimoji="1" lang="zh-CN" altLang="en-US" sz="2200" b="1">
                <a:solidFill>
                  <a:srgbClr val="000099"/>
                </a:solidFill>
                <a:latin typeface="Times New Roman" panose="02020603050405020304" pitchFamily="18" charset="0"/>
                <a:ea typeface="仿宋_GB2312" pitchFamily="49" charset="-122"/>
              </a:rPr>
              <a:t>也常用与系统</a:t>
            </a:r>
          </a:p>
          <a:p>
            <a:pPr eaLnBrk="1" hangingPunct="1">
              <a:lnSpc>
                <a:spcPct val="120000"/>
              </a:lnSpc>
            </a:pPr>
            <a:r>
              <a:rPr kumimoji="1" lang="zh-CN" altLang="en-US" sz="2200" b="1">
                <a:solidFill>
                  <a:srgbClr val="000099"/>
                </a:solidFill>
                <a:latin typeface="Times New Roman" panose="02020603050405020304" pitchFamily="18" charset="0"/>
                <a:ea typeface="仿宋_GB2312" pitchFamily="49" charset="-122"/>
              </a:rPr>
              <a:t>标称电压的百分比表示。即：</a:t>
            </a:r>
          </a:p>
          <a:p>
            <a:pPr eaLnBrk="1" hangingPunct="1">
              <a:lnSpc>
                <a:spcPct val="120000"/>
              </a:lnSpc>
            </a:pPr>
            <a:endParaRPr kumimoji="1" lang="zh-CN" altLang="en-US" sz="2200" b="1">
              <a:solidFill>
                <a:srgbClr val="000099"/>
              </a:solidFill>
              <a:latin typeface="Times New Roman" panose="02020603050405020304" pitchFamily="18" charset="0"/>
              <a:ea typeface="仿宋_GB2312" pitchFamily="49" charset="-122"/>
            </a:endParaRPr>
          </a:p>
          <a:p>
            <a:pPr eaLnBrk="1" hangingPunct="1">
              <a:lnSpc>
                <a:spcPct val="90000"/>
              </a:lnSpc>
            </a:pPr>
            <a:endParaRPr kumimoji="1" lang="en-US" altLang="zh-CN" sz="2200" b="1">
              <a:solidFill>
                <a:srgbClr val="000099"/>
              </a:solidFill>
              <a:latin typeface="Times New Roman" panose="02020603050405020304" pitchFamily="18" charset="0"/>
              <a:ea typeface="仿宋_GB2312" pitchFamily="49" charset="-122"/>
            </a:endParaRPr>
          </a:p>
        </p:txBody>
      </p:sp>
      <p:sp>
        <p:nvSpPr>
          <p:cNvPr id="4107" name="Rectangle 27">
            <a:extLst>
              <a:ext uri="{FF2B5EF4-FFF2-40B4-BE49-F238E27FC236}">
                <a16:creationId xmlns:a16="http://schemas.microsoft.com/office/drawing/2014/main" id="{D9C199D0-B3D2-4C9A-9D11-0B13104FC8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706" name="Object 26">
            <a:extLst>
              <a:ext uri="{FF2B5EF4-FFF2-40B4-BE49-F238E27FC236}">
                <a16:creationId xmlns:a16="http://schemas.microsoft.com/office/drawing/2014/main" id="{6562C82A-511B-4182-BF82-20CC58CCE786}"/>
              </a:ext>
            </a:extLst>
          </p:cNvPr>
          <p:cNvGraphicFramePr>
            <a:graphicFrameLocks noChangeAspect="1"/>
          </p:cNvGraphicFramePr>
          <p:nvPr/>
        </p:nvGraphicFramePr>
        <p:xfrm>
          <a:off x="4356100" y="5229225"/>
          <a:ext cx="3203575" cy="877888"/>
        </p:xfrm>
        <a:graphic>
          <a:graphicData uri="http://schemas.openxmlformats.org/presentationml/2006/ole">
            <mc:AlternateContent xmlns:mc="http://schemas.openxmlformats.org/markup-compatibility/2006">
              <mc:Choice xmlns:v="urn:schemas-microsoft-com:vml" Requires="v">
                <p:oleObj name="Equation" r:id="rId3" imgW="1524000" imgH="444500" progId="Equation.DSMT4">
                  <p:embed/>
                </p:oleObj>
              </mc:Choice>
              <mc:Fallback>
                <p:oleObj name="Equation" r:id="rId3" imgW="1524000" imgH="444500"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5229225"/>
                        <a:ext cx="3203575"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08" name="Group 28">
            <a:extLst>
              <a:ext uri="{FF2B5EF4-FFF2-40B4-BE49-F238E27FC236}">
                <a16:creationId xmlns:a16="http://schemas.microsoft.com/office/drawing/2014/main" id="{16B0CB1E-3AC1-4407-9768-DF08D7CAC259}"/>
              </a:ext>
            </a:extLst>
          </p:cNvPr>
          <p:cNvGrpSpPr>
            <a:grpSpLocks/>
          </p:cNvGrpSpPr>
          <p:nvPr/>
        </p:nvGrpSpPr>
        <p:grpSpPr bwMode="auto">
          <a:xfrm>
            <a:off x="647700" y="512763"/>
            <a:ext cx="7993063" cy="574675"/>
            <a:chOff x="862" y="686"/>
            <a:chExt cx="4150" cy="362"/>
          </a:xfrm>
        </p:grpSpPr>
        <p:sp>
          <p:nvSpPr>
            <p:cNvPr id="4110" name="AutoShape 29">
              <a:extLst>
                <a:ext uri="{FF2B5EF4-FFF2-40B4-BE49-F238E27FC236}">
                  <a16:creationId xmlns:a16="http://schemas.microsoft.com/office/drawing/2014/main" id="{4CFD3017-6236-4550-BD02-82F01AC2023B}"/>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1" name="Rectangle 30">
              <a:extLst>
                <a:ext uri="{FF2B5EF4-FFF2-40B4-BE49-F238E27FC236}">
                  <a16:creationId xmlns:a16="http://schemas.microsoft.com/office/drawing/2014/main" id="{D4862CE0-84D5-4D34-BB76-713E5277A045}"/>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2" name="Rectangle 31">
              <a:extLst>
                <a:ext uri="{FF2B5EF4-FFF2-40B4-BE49-F238E27FC236}">
                  <a16:creationId xmlns:a16="http://schemas.microsoft.com/office/drawing/2014/main" id="{51048854-045A-4C82-BAFF-3C5ADCCA72BB}"/>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800000"/>
                  </a:solidFill>
                  <a:latin typeface="隶书" panose="02010509060101010101" pitchFamily="49" charset="-122"/>
                  <a:ea typeface="隶书" panose="02010509060101010101" pitchFamily="49" charset="-122"/>
                </a:rPr>
                <a:t>1.4</a:t>
              </a:r>
              <a:r>
                <a:rPr lang="zh-CN" altLang="en-US" sz="2800">
                  <a:solidFill>
                    <a:srgbClr val="800000"/>
                  </a:solidFill>
                  <a:latin typeface="隶书" panose="02010509060101010101" pitchFamily="49" charset="-122"/>
                  <a:ea typeface="隶书" panose="02010509060101010101" pitchFamily="49" charset="-122"/>
                </a:rPr>
                <a:t>电力系统供电质量及改进措施 </a:t>
              </a:r>
            </a:p>
          </p:txBody>
        </p:sp>
      </p:grpSp>
      <p:sp>
        <p:nvSpPr>
          <p:cNvPr id="4109" name="Rectangle 32">
            <a:extLst>
              <a:ext uri="{FF2B5EF4-FFF2-40B4-BE49-F238E27FC236}">
                <a16:creationId xmlns:a16="http://schemas.microsoft.com/office/drawing/2014/main" id="{7E2A70E3-0EE3-4C19-8A70-596FAF4FB4E4}"/>
              </a:ext>
            </a:extLst>
          </p:cNvPr>
          <p:cNvSpPr>
            <a:spLocks noChangeArrowheads="1"/>
          </p:cNvSpPr>
          <p:nvPr/>
        </p:nvSpPr>
        <p:spPr bwMode="auto">
          <a:xfrm>
            <a:off x="755650" y="3321050"/>
            <a:ext cx="7956550" cy="365125"/>
          </a:xfrm>
          <a:prstGeom prst="rect">
            <a:avLst/>
          </a:prstGeom>
          <a:gradFill rotWithShape="1">
            <a:gsLst>
              <a:gs pos="0">
                <a:srgbClr val="FF9966">
                  <a:alpha val="10001"/>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99"/>
                </a:solidFill>
                <a:latin typeface="Times New Roman" panose="02020603050405020304" pitchFamily="18" charset="0"/>
                <a:ea typeface="仿宋_GB2312" pitchFamily="49" charset="-122"/>
              </a:rPr>
              <a:t>评价电能质量的主要指标有：</a:t>
            </a:r>
            <a:r>
              <a:rPr lang="zh-CN" altLang="en-US" sz="2400" b="1">
                <a:solidFill>
                  <a:srgbClr val="000099"/>
                </a:solidFill>
                <a:latin typeface="楷体_GB2312" panose="02010609030101010101" pitchFamily="49" charset="-122"/>
                <a:ea typeface="仿宋_GB2312" pitchFamily="49" charset="-122"/>
              </a:rPr>
              <a:t>①电压；②波形；③频率；</a:t>
            </a:r>
            <a:endParaRPr lang="zh-CN" altLang="en-US" sz="2400" b="1">
              <a:solidFill>
                <a:srgbClr val="800000"/>
              </a:solidFill>
              <a:latin typeface="楷体_GB2312" panose="02010609030101010101" pitchFamily="49" charset="-122"/>
              <a:ea typeface="仿宋_GB2312"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12D7DE51-93BD-4110-8541-C02A0C742D7F}"/>
              </a:ext>
            </a:extLst>
          </p:cNvPr>
          <p:cNvSpPr>
            <a:spLocks noChangeArrowheads="1"/>
          </p:cNvSpPr>
          <p:nvPr/>
        </p:nvSpPr>
        <p:spPr bwMode="auto">
          <a:xfrm>
            <a:off x="576263" y="1125538"/>
            <a:ext cx="8172450" cy="5089525"/>
          </a:xfrm>
          <a:prstGeom prst="rect">
            <a:avLst/>
          </a:prstGeom>
          <a:gradFill rotWithShape="1">
            <a:gsLst>
              <a:gs pos="0">
                <a:srgbClr val="FFFFFF">
                  <a:alpha val="0"/>
                </a:srgbClr>
              </a:gs>
              <a:gs pos="100000">
                <a:srgbClr val="FF9966">
                  <a:alpha val="43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200" b="1">
                <a:solidFill>
                  <a:srgbClr val="000099"/>
                </a:solidFill>
                <a:latin typeface="Times New Roman" panose="02020603050405020304" pitchFamily="18" charset="0"/>
                <a:ea typeface="仿宋_GB2312" pitchFamily="49" charset="-122"/>
              </a:rPr>
              <a:t>电压偏差过大会对供配电系统的正常运行产生以下不利影响：</a:t>
            </a:r>
          </a:p>
          <a:p>
            <a:pPr eaLnBrk="1" hangingPunct="1">
              <a:spcBef>
                <a:spcPct val="30000"/>
              </a:spcBef>
            </a:pPr>
            <a:r>
              <a:rPr kumimoji="1" lang="en-US" altLang="zh-CN" sz="2200" b="1">
                <a:solidFill>
                  <a:srgbClr val="000099"/>
                </a:solidFill>
                <a:latin typeface="Times New Roman" panose="02020603050405020304" pitchFamily="18" charset="0"/>
                <a:ea typeface="仿宋_GB2312" pitchFamily="49" charset="-122"/>
              </a:rPr>
              <a:t>1</a:t>
            </a:r>
            <a:r>
              <a:rPr kumimoji="1" lang="zh-CN" altLang="en-US" sz="2200" b="1">
                <a:solidFill>
                  <a:srgbClr val="000099"/>
                </a:solidFill>
                <a:latin typeface="Times New Roman" panose="02020603050405020304" pitchFamily="18" charset="0"/>
                <a:ea typeface="仿宋_GB2312" pitchFamily="49" charset="-122"/>
              </a:rPr>
              <a:t>．</a:t>
            </a:r>
            <a:r>
              <a:rPr kumimoji="1" lang="zh-CN" altLang="en-US" sz="2200" b="1">
                <a:solidFill>
                  <a:srgbClr val="FF0000"/>
                </a:solidFill>
                <a:latin typeface="Times New Roman" panose="02020603050405020304" pitchFamily="18" charset="0"/>
                <a:ea typeface="仿宋_GB2312" pitchFamily="49" charset="-122"/>
              </a:rPr>
              <a:t>对感应电动机的影响：</a:t>
            </a:r>
            <a:r>
              <a:rPr kumimoji="1" lang="zh-CN" altLang="en-US" sz="2200" b="1">
                <a:solidFill>
                  <a:srgbClr val="000099"/>
                </a:solidFill>
                <a:latin typeface="Times New Roman" panose="02020603050405020304" pitchFamily="18" charset="0"/>
                <a:ea typeface="仿宋_GB2312" pitchFamily="49" charset="-122"/>
              </a:rPr>
              <a:t>由于电动机转矩与电压的平方成正比，当电压出现正偏差时，电动机机端电压升高，激磁电流和温升增加，绝缘受到过电压和过热的威胁；当电压出现负偏差时，转矩下降转速降低，同时负荷电流会增加，都将影响电动机的使用寿命。</a:t>
            </a:r>
          </a:p>
          <a:p>
            <a:pPr eaLnBrk="1" hangingPunct="1">
              <a:spcBef>
                <a:spcPct val="30000"/>
              </a:spcBef>
            </a:pPr>
            <a:r>
              <a:rPr kumimoji="1" lang="en-US" altLang="zh-CN" sz="2200" b="1">
                <a:solidFill>
                  <a:srgbClr val="000099"/>
                </a:solidFill>
                <a:latin typeface="Times New Roman" panose="02020603050405020304" pitchFamily="18" charset="0"/>
                <a:ea typeface="仿宋_GB2312" pitchFamily="49" charset="-122"/>
              </a:rPr>
              <a:t>2</a:t>
            </a:r>
            <a:r>
              <a:rPr kumimoji="1" lang="zh-CN" altLang="en-US" sz="2200" b="1">
                <a:solidFill>
                  <a:srgbClr val="000099"/>
                </a:solidFill>
                <a:latin typeface="Times New Roman" panose="02020603050405020304" pitchFamily="18" charset="0"/>
                <a:ea typeface="仿宋_GB2312" pitchFamily="49" charset="-122"/>
              </a:rPr>
              <a:t>．</a:t>
            </a:r>
            <a:r>
              <a:rPr kumimoji="1" lang="zh-CN" altLang="en-US" sz="2200" b="1">
                <a:solidFill>
                  <a:srgbClr val="FF0000"/>
                </a:solidFill>
                <a:latin typeface="Times New Roman" panose="02020603050405020304" pitchFamily="18" charset="0"/>
                <a:ea typeface="仿宋_GB2312" pitchFamily="49" charset="-122"/>
              </a:rPr>
              <a:t>对照明设备的影响：</a:t>
            </a:r>
            <a:r>
              <a:rPr kumimoji="1" lang="zh-CN" altLang="en-US" sz="2200" b="1">
                <a:solidFill>
                  <a:srgbClr val="000099"/>
                </a:solidFill>
                <a:latin typeface="Times New Roman" panose="02020603050405020304" pitchFamily="18" charset="0"/>
                <a:ea typeface="仿宋_GB2312" pitchFamily="49" charset="-122"/>
              </a:rPr>
              <a:t>照明设备的发光效率与电压的关系极大，当电压降低时会引起照明设备的效率降低，造成照度不足，影响照明效果，同时还会导致气体放电光源的照明器不能正常点燃；当电压偏高时，光源寿命缩短很多。</a:t>
            </a:r>
          </a:p>
          <a:p>
            <a:pPr eaLnBrk="1" hangingPunct="1">
              <a:spcBef>
                <a:spcPct val="30000"/>
              </a:spcBef>
            </a:pPr>
            <a:r>
              <a:rPr kumimoji="1" lang="en-US" altLang="zh-CN" sz="2200" b="1">
                <a:solidFill>
                  <a:srgbClr val="000099"/>
                </a:solidFill>
                <a:latin typeface="Times New Roman" panose="02020603050405020304" pitchFamily="18" charset="0"/>
                <a:ea typeface="仿宋_GB2312" pitchFamily="49" charset="-122"/>
              </a:rPr>
              <a:t>3</a:t>
            </a:r>
            <a:r>
              <a:rPr kumimoji="1" lang="zh-CN" altLang="en-US" sz="2200" b="1">
                <a:solidFill>
                  <a:srgbClr val="000099"/>
                </a:solidFill>
                <a:latin typeface="Times New Roman" panose="02020603050405020304" pitchFamily="18" charset="0"/>
                <a:ea typeface="仿宋_GB2312" pitchFamily="49" charset="-122"/>
              </a:rPr>
              <a:t>．</a:t>
            </a:r>
            <a:r>
              <a:rPr kumimoji="1" lang="zh-CN" altLang="en-US" sz="2200" b="1">
                <a:solidFill>
                  <a:srgbClr val="FF0000"/>
                </a:solidFill>
                <a:latin typeface="Times New Roman" panose="02020603050405020304" pitchFamily="18" charset="0"/>
                <a:ea typeface="仿宋_GB2312" pitchFamily="49" charset="-122"/>
              </a:rPr>
              <a:t>对电子设备的影响：</a:t>
            </a:r>
            <a:r>
              <a:rPr kumimoji="1" lang="zh-CN" altLang="en-US" sz="2200" b="1">
                <a:solidFill>
                  <a:srgbClr val="000099"/>
                </a:solidFill>
                <a:latin typeface="Times New Roman" panose="02020603050405020304" pitchFamily="18" charset="0"/>
                <a:ea typeface="仿宋_GB2312" pitchFamily="49" charset="-122"/>
              </a:rPr>
              <a:t>对于大规模自动控制系统计算中心来说，电压偏差会造成系统的工作紊乱，数据损坏；对于精密机床、机器人等，电压偏差可能造成无法保持对由其驱动过程的精确控制。</a:t>
            </a:r>
          </a:p>
          <a:p>
            <a:pPr eaLnBrk="1" hangingPunct="1">
              <a:spcBef>
                <a:spcPct val="30000"/>
              </a:spcBef>
            </a:pPr>
            <a:r>
              <a:rPr kumimoji="1" lang="en-US" altLang="zh-CN" sz="2200" b="1">
                <a:solidFill>
                  <a:srgbClr val="000099"/>
                </a:solidFill>
                <a:latin typeface="Times New Roman" panose="02020603050405020304" pitchFamily="18" charset="0"/>
                <a:ea typeface="仿宋_GB2312" pitchFamily="49" charset="-122"/>
              </a:rPr>
              <a:t>4</a:t>
            </a:r>
            <a:r>
              <a:rPr kumimoji="1" lang="zh-CN" altLang="en-US" sz="2200" b="1">
                <a:solidFill>
                  <a:srgbClr val="000099"/>
                </a:solidFill>
                <a:latin typeface="Times New Roman" panose="02020603050405020304" pitchFamily="18" charset="0"/>
                <a:ea typeface="仿宋_GB2312" pitchFamily="49" charset="-122"/>
              </a:rPr>
              <a:t>．</a:t>
            </a:r>
            <a:r>
              <a:rPr kumimoji="1" lang="zh-CN" altLang="en-US" sz="2200" b="1">
                <a:solidFill>
                  <a:srgbClr val="FF0000"/>
                </a:solidFill>
                <a:latin typeface="Times New Roman" panose="02020603050405020304" pitchFamily="18" charset="0"/>
                <a:ea typeface="仿宋_GB2312" pitchFamily="49" charset="-122"/>
              </a:rPr>
              <a:t>对无功补偿的影响</a:t>
            </a:r>
            <a:r>
              <a:rPr kumimoji="1" lang="en-US" altLang="zh-CN" sz="2200" b="1">
                <a:solidFill>
                  <a:srgbClr val="FF0000"/>
                </a:solidFill>
                <a:latin typeface="Times New Roman" panose="02020603050405020304" pitchFamily="18" charset="0"/>
                <a:ea typeface="仿宋_GB2312" pitchFamily="49" charset="-122"/>
              </a:rPr>
              <a:t>:</a:t>
            </a:r>
            <a:r>
              <a:rPr kumimoji="1" lang="zh-CN" altLang="en-US" sz="2200" b="1">
                <a:solidFill>
                  <a:srgbClr val="000099"/>
                </a:solidFill>
                <a:latin typeface="Times New Roman" panose="02020603050405020304" pitchFamily="18" charset="0"/>
                <a:ea typeface="仿宋_GB2312" pitchFamily="49" charset="-122"/>
              </a:rPr>
              <a:t>电压过低会引起补偿电容器组输出无功减少，不能满足补偿要求。</a:t>
            </a:r>
          </a:p>
        </p:txBody>
      </p:sp>
      <p:grpSp>
        <p:nvGrpSpPr>
          <p:cNvPr id="55299" name="Group 5">
            <a:extLst>
              <a:ext uri="{FF2B5EF4-FFF2-40B4-BE49-F238E27FC236}">
                <a16:creationId xmlns:a16="http://schemas.microsoft.com/office/drawing/2014/main" id="{E40722D5-AFFC-4904-B6E7-C3C8565C6B3A}"/>
              </a:ext>
            </a:extLst>
          </p:cNvPr>
          <p:cNvGrpSpPr>
            <a:grpSpLocks/>
          </p:cNvGrpSpPr>
          <p:nvPr/>
        </p:nvGrpSpPr>
        <p:grpSpPr bwMode="auto">
          <a:xfrm>
            <a:off x="827088" y="476250"/>
            <a:ext cx="7200900" cy="574675"/>
            <a:chOff x="862" y="686"/>
            <a:chExt cx="4150" cy="362"/>
          </a:xfrm>
        </p:grpSpPr>
        <p:sp>
          <p:nvSpPr>
            <p:cNvPr id="55300" name="AutoShape 6">
              <a:extLst>
                <a:ext uri="{FF2B5EF4-FFF2-40B4-BE49-F238E27FC236}">
                  <a16:creationId xmlns:a16="http://schemas.microsoft.com/office/drawing/2014/main" id="{E14CBA88-CDCF-467E-8753-B31DCF338FF0}"/>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Rectangle 7">
              <a:extLst>
                <a:ext uri="{FF2B5EF4-FFF2-40B4-BE49-F238E27FC236}">
                  <a16:creationId xmlns:a16="http://schemas.microsoft.com/office/drawing/2014/main" id="{63CC8F98-38EE-4F29-8FD6-61562AF76CAC}"/>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2" name="Rectangle 8">
              <a:extLst>
                <a:ext uri="{FF2B5EF4-FFF2-40B4-BE49-F238E27FC236}">
                  <a16:creationId xmlns:a16="http://schemas.microsoft.com/office/drawing/2014/main" id="{47F3CB30-79E6-4DC0-9E17-2F8EDEB437ED}"/>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电压偏差对系统和用户的影响 </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2ACE29AA-D13E-4742-A7ED-72BFBE96AA61}"/>
              </a:ext>
            </a:extLst>
          </p:cNvPr>
          <p:cNvSpPr>
            <a:spLocks noChangeArrowheads="1"/>
          </p:cNvSpPr>
          <p:nvPr/>
        </p:nvSpPr>
        <p:spPr bwMode="auto">
          <a:xfrm>
            <a:off x="539750" y="795338"/>
            <a:ext cx="8172450" cy="1585912"/>
          </a:xfrm>
          <a:prstGeom prst="rect">
            <a:avLst/>
          </a:prstGeom>
          <a:gradFill rotWithShape="1">
            <a:gsLst>
              <a:gs pos="0">
                <a:srgbClr val="FF9966">
                  <a:alpha val="25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a:solidFill>
                  <a:srgbClr val="800000"/>
                </a:solidFill>
                <a:latin typeface="Times New Roman" panose="02020603050405020304" pitchFamily="18" charset="0"/>
                <a:ea typeface="黑体" panose="02010609060101010101" pitchFamily="49" charset="-122"/>
              </a:rPr>
              <a:t>电压偏差的允许值</a:t>
            </a:r>
          </a:p>
          <a:p>
            <a:pPr eaLnBrk="1" hangingPunct="1">
              <a:lnSpc>
                <a:spcPct val="110000"/>
              </a:lnSpc>
            </a:pPr>
            <a:r>
              <a:rPr kumimoji="1" lang="zh-CN" altLang="en-US" sz="2200" b="1">
                <a:solidFill>
                  <a:srgbClr val="000099"/>
                </a:solidFill>
                <a:latin typeface="Times New Roman" panose="02020603050405020304" pitchFamily="18" charset="0"/>
                <a:ea typeface="楷体_GB2312" panose="02010609030101010101" pitchFamily="49" charset="-122"/>
              </a:rPr>
              <a:t>    </a:t>
            </a:r>
            <a:r>
              <a:rPr kumimoji="1" lang="en-US" altLang="zh-CN" sz="2400" b="1">
                <a:solidFill>
                  <a:schemeClr val="tx2"/>
                </a:solidFill>
                <a:latin typeface="Times New Roman" panose="02020603050405020304" pitchFamily="18" charset="0"/>
                <a:ea typeface="仿宋_GB2312" pitchFamily="49" charset="-122"/>
              </a:rPr>
              <a:t>35kV</a:t>
            </a:r>
            <a:r>
              <a:rPr kumimoji="1" lang="zh-CN" altLang="en-US" sz="2400" b="1">
                <a:solidFill>
                  <a:schemeClr val="tx2"/>
                </a:solidFill>
                <a:latin typeface="Times New Roman" panose="02020603050405020304" pitchFamily="18" charset="0"/>
                <a:ea typeface="仿宋_GB2312" pitchFamily="49" charset="-122"/>
              </a:rPr>
              <a:t>以上系统：</a:t>
            </a:r>
            <a:r>
              <a:rPr kumimoji="1" lang="en-US" altLang="zh-CN" sz="2400" b="1">
                <a:solidFill>
                  <a:schemeClr val="tx2"/>
                </a:solidFill>
                <a:latin typeface="仿宋_GB2312" pitchFamily="49" charset="-122"/>
                <a:ea typeface="仿宋_GB2312" pitchFamily="49" charset="-122"/>
              </a:rPr>
              <a:t>±5%Ue</a:t>
            </a:r>
          </a:p>
          <a:p>
            <a:pPr eaLnBrk="1" hangingPunct="1">
              <a:lnSpc>
                <a:spcPct val="110000"/>
              </a:lnSpc>
            </a:pPr>
            <a:r>
              <a:rPr kumimoji="1" lang="en-US" altLang="zh-CN" sz="2400" b="1">
                <a:solidFill>
                  <a:schemeClr val="tx2"/>
                </a:solidFill>
                <a:latin typeface="Times New Roman" panose="02020603050405020304" pitchFamily="18" charset="0"/>
                <a:ea typeface="仿宋_GB2312" pitchFamily="49" charset="-122"/>
              </a:rPr>
              <a:t>   10kV</a:t>
            </a:r>
            <a:r>
              <a:rPr kumimoji="1" lang="zh-CN" altLang="en-US" sz="2400" b="1">
                <a:solidFill>
                  <a:schemeClr val="tx2"/>
                </a:solidFill>
                <a:latin typeface="Times New Roman" panose="02020603050405020304" pitchFamily="18" charset="0"/>
                <a:ea typeface="仿宋_GB2312" pitchFamily="49" charset="-122"/>
              </a:rPr>
              <a:t>以下系统：</a:t>
            </a:r>
            <a:r>
              <a:rPr kumimoji="1" lang="en-US" altLang="zh-CN" sz="2400" b="1">
                <a:solidFill>
                  <a:schemeClr val="tx2"/>
                </a:solidFill>
                <a:latin typeface="Times New Roman" panose="02020603050405020304" pitchFamily="18" charset="0"/>
                <a:ea typeface="仿宋_GB2312" pitchFamily="49" charset="-122"/>
                <a:cs typeface="Times New Roman" panose="02020603050405020304" pitchFamily="18" charset="0"/>
              </a:rPr>
              <a:t>±</a:t>
            </a:r>
            <a:r>
              <a:rPr kumimoji="1" lang="en-US" altLang="zh-CN" sz="2400" b="1">
                <a:solidFill>
                  <a:schemeClr val="tx2"/>
                </a:solidFill>
                <a:latin typeface="Times New Roman" panose="02020603050405020304" pitchFamily="18" charset="0"/>
                <a:ea typeface="仿宋_GB2312" pitchFamily="49" charset="-122"/>
              </a:rPr>
              <a:t>7%Ue</a:t>
            </a:r>
          </a:p>
          <a:p>
            <a:pPr eaLnBrk="1" hangingPunct="1">
              <a:lnSpc>
                <a:spcPct val="110000"/>
              </a:lnSpc>
            </a:pPr>
            <a:r>
              <a:rPr kumimoji="1" lang="en-US" altLang="zh-CN" sz="2400">
                <a:solidFill>
                  <a:schemeClr val="tx2"/>
                </a:solidFill>
              </a:rPr>
              <a:t>   </a:t>
            </a:r>
            <a:r>
              <a:rPr kumimoji="1" lang="zh-CN" altLang="en-US" sz="2400" b="1">
                <a:solidFill>
                  <a:schemeClr val="tx2"/>
                </a:solidFill>
              </a:rPr>
              <a:t>低压照明：</a:t>
            </a:r>
            <a:r>
              <a:rPr kumimoji="1" lang="zh-CN" altLang="en-US" sz="2400">
                <a:solidFill>
                  <a:schemeClr val="tx2"/>
                </a:solidFill>
              </a:rPr>
              <a:t>（</a:t>
            </a:r>
            <a:r>
              <a:rPr kumimoji="1" lang="en-US" altLang="zh-CN" sz="2400">
                <a:solidFill>
                  <a:schemeClr val="tx2"/>
                </a:solidFill>
                <a:sym typeface="Wingdings" panose="05000000000000000000" pitchFamily="2" charset="2"/>
              </a:rPr>
              <a:t>-10%~5%</a:t>
            </a:r>
            <a:r>
              <a:rPr kumimoji="1" lang="zh-CN" altLang="en-US" sz="2400">
                <a:solidFill>
                  <a:schemeClr val="tx2"/>
                </a:solidFill>
                <a:sym typeface="Wingdings" panose="05000000000000000000" pitchFamily="2" charset="2"/>
              </a:rPr>
              <a:t>）</a:t>
            </a:r>
            <a:r>
              <a:rPr kumimoji="1" lang="en-US" altLang="zh-CN" sz="2400">
                <a:solidFill>
                  <a:schemeClr val="tx2"/>
                </a:solidFill>
                <a:sym typeface="Wingdings" panose="05000000000000000000" pitchFamily="2" charset="2"/>
              </a:rPr>
              <a:t>Ue</a:t>
            </a:r>
            <a:endParaRPr kumimoji="1" lang="en-US" altLang="zh-CN" sz="2400">
              <a:solidFill>
                <a:schemeClr val="tx2"/>
              </a:solidFill>
            </a:endParaRPr>
          </a:p>
        </p:txBody>
      </p:sp>
      <p:sp>
        <p:nvSpPr>
          <p:cNvPr id="56323" name="Rectangle 5">
            <a:extLst>
              <a:ext uri="{FF2B5EF4-FFF2-40B4-BE49-F238E27FC236}">
                <a16:creationId xmlns:a16="http://schemas.microsoft.com/office/drawing/2014/main" id="{7EC03716-D6BA-4300-9196-9D50942CAFB8}"/>
              </a:ext>
            </a:extLst>
          </p:cNvPr>
          <p:cNvSpPr>
            <a:spLocks noChangeArrowheads="1"/>
          </p:cNvSpPr>
          <p:nvPr/>
        </p:nvSpPr>
        <p:spPr bwMode="auto">
          <a:xfrm>
            <a:off x="576263" y="2673350"/>
            <a:ext cx="8172450" cy="2959100"/>
          </a:xfrm>
          <a:prstGeom prst="rect">
            <a:avLst/>
          </a:prstGeom>
          <a:gradFill rotWithShape="1">
            <a:gsLst>
              <a:gs pos="0">
                <a:srgbClr val="FFFFFF">
                  <a:alpha val="0"/>
                </a:srgbClr>
              </a:gs>
              <a:gs pos="100000">
                <a:srgbClr val="FF9966">
                  <a:alpha val="43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a:solidFill>
                  <a:srgbClr val="800000"/>
                </a:solidFill>
                <a:latin typeface="Times New Roman" panose="02020603050405020304" pitchFamily="18" charset="0"/>
                <a:ea typeface="黑体" panose="02010609060101010101" pitchFamily="49" charset="-122"/>
              </a:rPr>
              <a:t>电压偏差的改善措施</a:t>
            </a:r>
          </a:p>
          <a:p>
            <a:pPr eaLnBrk="1" hangingPunct="1">
              <a:lnSpc>
                <a:spcPct val="110000"/>
              </a:lnSpc>
            </a:pPr>
            <a:r>
              <a:rPr kumimoji="1" lang="zh-CN" altLang="en-US" sz="2200" b="1">
                <a:solidFill>
                  <a:srgbClr val="000099"/>
                </a:solidFill>
                <a:latin typeface="Times New Roman" panose="02020603050405020304" pitchFamily="18" charset="0"/>
                <a:ea typeface="楷体_GB2312" panose="02010609030101010101" pitchFamily="49" charset="-122"/>
              </a:rPr>
              <a:t>    </a:t>
            </a:r>
            <a:r>
              <a:rPr kumimoji="1" lang="zh-CN" altLang="en-US" sz="2200" b="1">
                <a:solidFill>
                  <a:srgbClr val="000099"/>
                </a:solidFill>
                <a:latin typeface="仿宋_GB2312" pitchFamily="49" charset="-122"/>
                <a:ea typeface="仿宋_GB2312" pitchFamily="49" charset="-122"/>
              </a:rPr>
              <a:t>①</a:t>
            </a:r>
            <a:r>
              <a:rPr kumimoji="1" lang="zh-CN" altLang="en-US" sz="2200" b="1">
                <a:solidFill>
                  <a:srgbClr val="FF0000"/>
                </a:solidFill>
                <a:latin typeface="Times New Roman" panose="02020603050405020304" pitchFamily="18" charset="0"/>
                <a:ea typeface="仿宋_GB2312" pitchFamily="49" charset="-122"/>
              </a:rPr>
              <a:t>就地进行无功功率补偿：</a:t>
            </a:r>
            <a:r>
              <a:rPr kumimoji="1" lang="zh-CN" altLang="en-US" sz="2200" b="1">
                <a:solidFill>
                  <a:srgbClr val="000099"/>
                </a:solidFill>
                <a:latin typeface="Times New Roman" panose="02020603050405020304" pitchFamily="18" charset="0"/>
                <a:ea typeface="仿宋_GB2312" pitchFamily="49" charset="-122"/>
              </a:rPr>
              <a:t>无功负荷的变化在电网各级系统中均产生电压偏差，是产生电压偏差的源，及时调整补偿量，从源上解决问题，是最有效的措施。</a:t>
            </a:r>
            <a:br>
              <a:rPr kumimoji="1" lang="zh-CN" altLang="en-US" sz="2200" b="1">
                <a:solidFill>
                  <a:srgbClr val="000099"/>
                </a:solidFill>
                <a:latin typeface="Times New Roman" panose="02020603050405020304" pitchFamily="18" charset="0"/>
                <a:ea typeface="仿宋_GB2312" pitchFamily="49" charset="-122"/>
              </a:rPr>
            </a:br>
            <a:r>
              <a:rPr kumimoji="1" lang="zh-CN" altLang="en-US" sz="2200" b="1">
                <a:solidFill>
                  <a:srgbClr val="000099"/>
                </a:solidFill>
                <a:latin typeface="Times New Roman" panose="02020603050405020304" pitchFamily="18" charset="0"/>
                <a:ea typeface="仿宋_GB2312" pitchFamily="49" charset="-122"/>
              </a:rPr>
              <a:t>　</a:t>
            </a:r>
            <a:r>
              <a:rPr kumimoji="1" lang="zh-CN" altLang="en-US" sz="2200" b="1">
                <a:solidFill>
                  <a:srgbClr val="000099"/>
                </a:solidFill>
                <a:latin typeface="仿宋_GB2312" pitchFamily="49" charset="-122"/>
                <a:ea typeface="仿宋_GB2312" pitchFamily="49" charset="-122"/>
              </a:rPr>
              <a:t>②</a:t>
            </a:r>
            <a:r>
              <a:rPr kumimoji="1" lang="zh-CN" altLang="en-US" sz="2200" b="1">
                <a:solidFill>
                  <a:srgbClr val="FF0000"/>
                </a:solidFill>
                <a:latin typeface="Times New Roman" panose="02020603050405020304" pitchFamily="18" charset="0"/>
                <a:ea typeface="仿宋_GB2312" pitchFamily="49" charset="-122"/>
              </a:rPr>
              <a:t>调整同步电动机的励磁电流：</a:t>
            </a:r>
            <a:r>
              <a:rPr kumimoji="1" lang="zh-CN" altLang="en-US" sz="2200" b="1">
                <a:solidFill>
                  <a:srgbClr val="000099"/>
                </a:solidFill>
                <a:latin typeface="Times New Roman" panose="02020603050405020304" pitchFamily="18" charset="0"/>
                <a:ea typeface="仿宋_GB2312" pitchFamily="49" charset="-122"/>
              </a:rPr>
              <a:t>调整后使同步电动机产生超前或滞后的无功功率，使网络负荷的功率因数得到改善，达到调整电压偏差的目的。</a:t>
            </a:r>
            <a:br>
              <a:rPr kumimoji="1" lang="zh-CN" altLang="en-US" sz="2200" b="1">
                <a:solidFill>
                  <a:srgbClr val="000099"/>
                </a:solidFill>
                <a:latin typeface="Times New Roman" panose="02020603050405020304" pitchFamily="18" charset="0"/>
                <a:ea typeface="仿宋_GB2312" pitchFamily="49" charset="-122"/>
              </a:rPr>
            </a:br>
            <a:r>
              <a:rPr kumimoji="1" lang="zh-CN" altLang="en-US" sz="2200" b="1">
                <a:solidFill>
                  <a:srgbClr val="000099"/>
                </a:solidFill>
                <a:latin typeface="Times New Roman" panose="02020603050405020304" pitchFamily="18" charset="0"/>
                <a:ea typeface="仿宋_GB2312" pitchFamily="49" charset="-122"/>
              </a:rPr>
              <a:t>　</a:t>
            </a:r>
            <a:r>
              <a:rPr kumimoji="1" lang="zh-CN" altLang="en-US" sz="2200" b="1">
                <a:solidFill>
                  <a:srgbClr val="000099"/>
                </a:solidFill>
                <a:latin typeface="仿宋_GB2312" pitchFamily="49" charset="-122"/>
                <a:ea typeface="仿宋_GB2312" pitchFamily="49" charset="-122"/>
              </a:rPr>
              <a:t>③</a:t>
            </a:r>
            <a:r>
              <a:rPr kumimoji="1" lang="zh-CN" altLang="en-US" sz="2200" b="1">
                <a:solidFill>
                  <a:srgbClr val="FF0000"/>
                </a:solidFill>
                <a:latin typeface="Times New Roman" panose="02020603050405020304" pitchFamily="18" charset="0"/>
                <a:ea typeface="仿宋_GB2312" pitchFamily="49" charset="-122"/>
              </a:rPr>
              <a:t>采用有载调压变压器</a:t>
            </a:r>
            <a:r>
              <a:rPr kumimoji="1" lang="zh-CN" altLang="en-US" sz="2200" b="1">
                <a:solidFill>
                  <a:srgbClr val="000099"/>
                </a:solidFill>
                <a:latin typeface="Times New Roman" panose="02020603050405020304" pitchFamily="18" charset="0"/>
                <a:ea typeface="仿宋_GB2312" pitchFamily="49" charset="-122"/>
              </a:rPr>
              <a:t>，是最经济有效地措施之一。</a:t>
            </a:r>
            <a:r>
              <a:rPr kumimoji="1" lang="zh-CN" altLang="en-US" sz="2200">
                <a:solidFill>
                  <a:srgbClr val="000099"/>
                </a:solidFill>
                <a:latin typeface="Times New Roman" panose="02020603050405020304" pitchFamily="18" charset="0"/>
                <a:ea typeface="楷体_GB2312" panose="02010609030101010101" pitchFamily="49" charset="-122"/>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8272F92D-83D4-449F-B233-76E56D04B83F}"/>
              </a:ext>
            </a:extLst>
          </p:cNvPr>
          <p:cNvSpPr>
            <a:spLocks noChangeArrowheads="1"/>
          </p:cNvSpPr>
          <p:nvPr/>
        </p:nvSpPr>
        <p:spPr bwMode="auto">
          <a:xfrm>
            <a:off x="863600" y="836613"/>
            <a:ext cx="7777163" cy="2068512"/>
          </a:xfrm>
          <a:prstGeom prst="rect">
            <a:avLst/>
          </a:prstGeom>
          <a:gradFill rotWithShape="1">
            <a:gsLst>
              <a:gs pos="0">
                <a:srgbClr val="FF9966">
                  <a:alpha val="10001"/>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00" b="1">
                <a:solidFill>
                  <a:srgbClr val="FF0000"/>
                </a:solidFill>
                <a:latin typeface="Times New Roman" panose="02020603050405020304" pitchFamily="18" charset="0"/>
                <a:ea typeface="仿宋_GB2312" pitchFamily="49" charset="-122"/>
              </a:rPr>
              <a:t>电压波动：</a:t>
            </a:r>
          </a:p>
          <a:p>
            <a:pPr eaLnBrk="1" hangingPunct="1">
              <a:lnSpc>
                <a:spcPct val="120000"/>
              </a:lnSpc>
              <a:spcBef>
                <a:spcPct val="10000"/>
              </a:spcBef>
              <a:spcAft>
                <a:spcPct val="10000"/>
              </a:spcAft>
            </a:pPr>
            <a:r>
              <a:rPr lang="zh-CN" altLang="en-US" sz="2300" b="1">
                <a:solidFill>
                  <a:srgbClr val="003300"/>
                </a:solidFill>
                <a:latin typeface="Times New Roman" panose="02020603050405020304" pitchFamily="18" charset="0"/>
                <a:ea typeface="仿宋_GB2312" pitchFamily="49" charset="-122"/>
              </a:rPr>
              <a:t>电压在某一段时间内急剧变化而偏离额定值的现象，称为电压波动；周期性电压急剧变化引起电源光通量急剧波动而造成人的视觉感官不舒适的现象，称为闪变。电压波动和电压闪变是由电弧炉、轧机、电弧焊机等波动负荷引起的。</a:t>
            </a:r>
            <a:r>
              <a:rPr lang="zh-CN" altLang="en-US" sz="2300">
                <a:solidFill>
                  <a:srgbClr val="000099"/>
                </a:solidFill>
                <a:latin typeface="Times New Roman" panose="02020603050405020304" pitchFamily="18" charset="0"/>
                <a:ea typeface="仿宋_GB2312" pitchFamily="49" charset="-122"/>
              </a:rPr>
              <a:t> </a:t>
            </a:r>
          </a:p>
        </p:txBody>
      </p:sp>
      <p:sp>
        <p:nvSpPr>
          <p:cNvPr id="57347" name="Text Box 6">
            <a:extLst>
              <a:ext uri="{FF2B5EF4-FFF2-40B4-BE49-F238E27FC236}">
                <a16:creationId xmlns:a16="http://schemas.microsoft.com/office/drawing/2014/main" id="{94D6114A-B826-4DF7-99FC-1321CADF541C}"/>
              </a:ext>
            </a:extLst>
          </p:cNvPr>
          <p:cNvSpPr txBox="1">
            <a:spLocks noChangeArrowheads="1"/>
          </p:cNvSpPr>
          <p:nvPr/>
        </p:nvSpPr>
        <p:spPr bwMode="auto">
          <a:xfrm>
            <a:off x="2232025" y="3105150"/>
            <a:ext cx="4175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500" b="1">
                <a:solidFill>
                  <a:srgbClr val="800000"/>
                </a:solidFill>
                <a:latin typeface="黑体" panose="02010609060101010101" pitchFamily="49" charset="-122"/>
                <a:ea typeface="黑体" panose="02010609060101010101" pitchFamily="49" charset="-122"/>
              </a:rPr>
              <a:t>电压波动和闪变的限制措施 </a:t>
            </a:r>
          </a:p>
        </p:txBody>
      </p:sp>
      <p:sp>
        <p:nvSpPr>
          <p:cNvPr id="57348" name="Rectangle 7">
            <a:extLst>
              <a:ext uri="{FF2B5EF4-FFF2-40B4-BE49-F238E27FC236}">
                <a16:creationId xmlns:a16="http://schemas.microsoft.com/office/drawing/2014/main" id="{7597DEDD-DB66-40A9-A5FE-50EF07E42507}"/>
              </a:ext>
            </a:extLst>
          </p:cNvPr>
          <p:cNvSpPr>
            <a:spLocks noChangeArrowheads="1"/>
          </p:cNvSpPr>
          <p:nvPr/>
        </p:nvSpPr>
        <p:spPr bwMode="auto">
          <a:xfrm>
            <a:off x="900113" y="3789363"/>
            <a:ext cx="7092950" cy="2008187"/>
          </a:xfrm>
          <a:prstGeom prst="rect">
            <a:avLst/>
          </a:prstGeom>
          <a:gradFill rotWithShape="1">
            <a:gsLst>
              <a:gs pos="0">
                <a:srgbClr val="FFFFFF">
                  <a:alpha val="0"/>
                </a:srgbClr>
              </a:gs>
              <a:gs pos="100000">
                <a:srgbClr val="FF9966">
                  <a:alpha val="48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pPr>
            <a:r>
              <a:rPr kumimoji="1" lang="en-US" altLang="zh-CN" sz="2400" b="1">
                <a:solidFill>
                  <a:srgbClr val="000099"/>
                </a:solidFill>
                <a:latin typeface="Times New Roman" panose="02020603050405020304" pitchFamily="18" charset="0"/>
                <a:ea typeface="仿宋_GB2312" pitchFamily="49" charset="-122"/>
              </a:rPr>
              <a:t>① </a:t>
            </a:r>
            <a:r>
              <a:rPr kumimoji="1" lang="zh-CN" altLang="en-US" sz="2400" b="1">
                <a:solidFill>
                  <a:srgbClr val="000099"/>
                </a:solidFill>
                <a:latin typeface="Times New Roman" panose="02020603050405020304" pitchFamily="18" charset="0"/>
                <a:ea typeface="仿宋_GB2312" pitchFamily="49" charset="-122"/>
              </a:rPr>
              <a:t>采用单独回路供电</a:t>
            </a:r>
          </a:p>
          <a:p>
            <a:pPr algn="just">
              <a:lnSpc>
                <a:spcPct val="110000"/>
              </a:lnSpc>
            </a:pPr>
            <a:r>
              <a:rPr kumimoji="1" lang="zh-CN" altLang="en-US" sz="2400" b="1">
                <a:solidFill>
                  <a:srgbClr val="000099"/>
                </a:solidFill>
                <a:latin typeface="Times New Roman" panose="02020603050405020304" pitchFamily="18" charset="0"/>
                <a:ea typeface="仿宋_GB2312" pitchFamily="49" charset="-122"/>
              </a:rPr>
              <a:t>② 降低共用配电线路阻抗</a:t>
            </a:r>
          </a:p>
          <a:p>
            <a:pPr algn="just">
              <a:lnSpc>
                <a:spcPct val="110000"/>
              </a:lnSpc>
            </a:pPr>
            <a:r>
              <a:rPr kumimoji="1" lang="zh-CN" altLang="en-US" sz="2400" b="1">
                <a:solidFill>
                  <a:srgbClr val="000099"/>
                </a:solidFill>
                <a:latin typeface="Times New Roman" panose="02020603050405020304" pitchFamily="18" charset="0"/>
                <a:ea typeface="仿宋_GB2312" pitchFamily="49" charset="-122"/>
              </a:rPr>
              <a:t>③ 提高供电电压</a:t>
            </a:r>
          </a:p>
          <a:p>
            <a:pPr algn="just">
              <a:lnSpc>
                <a:spcPct val="110000"/>
              </a:lnSpc>
            </a:pPr>
            <a:r>
              <a:rPr kumimoji="1" lang="zh-CN" altLang="en-US" sz="2400" b="1">
                <a:solidFill>
                  <a:srgbClr val="000099"/>
                </a:solidFill>
                <a:latin typeface="Times New Roman" panose="02020603050405020304" pitchFamily="18" charset="0"/>
                <a:ea typeface="仿宋_GB2312" pitchFamily="49" charset="-122"/>
              </a:rPr>
              <a:t>④ 增加短路容量</a:t>
            </a:r>
          </a:p>
          <a:p>
            <a:pPr>
              <a:lnSpc>
                <a:spcPct val="110000"/>
              </a:lnSpc>
            </a:pPr>
            <a:r>
              <a:rPr kumimoji="1" lang="zh-CN" altLang="en-US" sz="2400" b="1">
                <a:solidFill>
                  <a:srgbClr val="000099"/>
                </a:solidFill>
                <a:latin typeface="Times New Roman" panose="02020603050405020304" pitchFamily="18" charset="0"/>
                <a:ea typeface="仿宋_GB2312" pitchFamily="49" charset="-122"/>
              </a:rPr>
              <a:t>⑤ 采用静止型无功功率补偿装置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7755114-C72D-4206-BB93-3151E0F43E28}"/>
              </a:ext>
            </a:extLst>
          </p:cNvPr>
          <p:cNvSpPr>
            <a:spLocks noGrp="1" noChangeArrowheads="1"/>
          </p:cNvSpPr>
          <p:nvPr>
            <p:ph type="body" sz="half" idx="1"/>
          </p:nvPr>
        </p:nvSpPr>
        <p:spPr>
          <a:xfrm>
            <a:off x="1116013" y="1268413"/>
            <a:ext cx="7669212" cy="936625"/>
          </a:xfrm>
          <a:gradFill rotWithShape="1">
            <a:gsLst>
              <a:gs pos="0">
                <a:srgbClr val="FFFFFF"/>
              </a:gs>
              <a:gs pos="50000">
                <a:srgbClr val="FFFFCC"/>
              </a:gs>
              <a:gs pos="100000">
                <a:srgbClr val="FFFFFF"/>
              </a:gs>
            </a:gsLst>
            <a:lin ang="5400000" scaled="1"/>
          </a:gradFill>
        </p:spPr>
        <p:txBody>
          <a:bodyPr/>
          <a:lstStyle/>
          <a:p>
            <a:pPr eaLnBrk="1" hangingPunct="1">
              <a:buFont typeface="Wingdings" panose="05000000000000000000" pitchFamily="2" charset="2"/>
              <a:buNone/>
            </a:pPr>
            <a:r>
              <a:rPr lang="zh-CN" altLang="en-US" sz="2400" b="1">
                <a:latin typeface="楷体_GB2312" panose="02010609030101010101" pitchFamily="49" charset="-122"/>
                <a:ea typeface="楷体_GB2312" panose="02010609030101010101" pitchFamily="49" charset="-122"/>
              </a:rPr>
              <a:t>我国第一座火电厂</a:t>
            </a:r>
            <a:r>
              <a:rPr lang="en-US" altLang="zh-CN" sz="2400" b="1">
                <a:latin typeface="楷体_GB2312" panose="02010609030101010101" pitchFamily="49" charset="-122"/>
                <a:ea typeface="楷体_GB2312" panose="02010609030101010101" pitchFamily="49" charset="-122"/>
              </a:rPr>
              <a:t>12KW</a:t>
            </a:r>
            <a:r>
              <a:rPr lang="en-US" altLang="zh-CN"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上海</a:t>
            </a:r>
            <a:r>
              <a:rPr lang="en-US" altLang="zh-CN" sz="2400" b="1">
                <a:latin typeface="楷体_GB2312" panose="02010609030101010101" pitchFamily="49" charset="-122"/>
                <a:ea typeface="楷体_GB2312" panose="02010609030101010101" pitchFamily="49" charset="-122"/>
              </a:rPr>
              <a:t>(1882)</a:t>
            </a:r>
          </a:p>
          <a:p>
            <a:pPr eaLnBrk="1" hangingPunct="1">
              <a:buClr>
                <a:srgbClr val="FF6600"/>
              </a:buClr>
              <a:buSzTx/>
              <a:buFont typeface="Wingdings" panose="05000000000000000000" pitchFamily="2" charset="2"/>
              <a:buNone/>
            </a:pPr>
            <a:r>
              <a:rPr lang="zh-CN" altLang="en-US" sz="2400" b="1">
                <a:latin typeface="楷体_GB2312" panose="02010609030101010101" pitchFamily="49" charset="-122"/>
                <a:ea typeface="楷体_GB2312" panose="02010609030101010101" pitchFamily="49" charset="-122"/>
              </a:rPr>
              <a:t>第一座水电站</a:t>
            </a:r>
            <a:r>
              <a:rPr lang="en-US" altLang="zh-CN" sz="2400" b="1">
                <a:latin typeface="楷体_GB2312" panose="02010609030101010101" pitchFamily="49" charset="-122"/>
                <a:ea typeface="楷体_GB2312" panose="02010609030101010101" pitchFamily="49" charset="-122"/>
              </a:rPr>
              <a:t>2×240KW</a:t>
            </a:r>
            <a:r>
              <a:rPr lang="en-US" altLang="zh-CN"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昆明滇池石龙坝</a:t>
            </a:r>
            <a:r>
              <a:rPr lang="en-US" altLang="zh-CN" sz="2400" b="1">
                <a:latin typeface="楷体_GB2312" panose="02010609030101010101" pitchFamily="49" charset="-122"/>
                <a:ea typeface="楷体_GB2312" panose="02010609030101010101" pitchFamily="49" charset="-122"/>
              </a:rPr>
              <a:t>(1912)</a:t>
            </a:r>
            <a:endParaRPr lang="en-US" altLang="zh-CN" sz="4400" b="1"/>
          </a:p>
        </p:txBody>
      </p:sp>
      <p:graphicFrame>
        <p:nvGraphicFramePr>
          <p:cNvPr id="137219" name="Group 3">
            <a:extLst>
              <a:ext uri="{FF2B5EF4-FFF2-40B4-BE49-F238E27FC236}">
                <a16:creationId xmlns:a16="http://schemas.microsoft.com/office/drawing/2014/main" id="{17D268CC-4B89-4E49-8FDB-E9CF2DF55A24}"/>
              </a:ext>
            </a:extLst>
          </p:cNvPr>
          <p:cNvGraphicFramePr>
            <a:graphicFrameLocks noGrp="1"/>
          </p:cNvGraphicFramePr>
          <p:nvPr>
            <p:ph sz="half" idx="2"/>
            <p:extLst>
              <p:ext uri="{D42A27DB-BD31-4B8C-83A1-F6EECF244321}">
                <p14:modId xmlns:p14="http://schemas.microsoft.com/office/powerpoint/2010/main" val="2694525464"/>
              </p:ext>
            </p:extLst>
          </p:nvPr>
        </p:nvGraphicFramePr>
        <p:xfrm>
          <a:off x="1079500" y="2384425"/>
          <a:ext cx="7272338" cy="3327718"/>
        </p:xfrm>
        <a:graphic>
          <a:graphicData uri="http://schemas.openxmlformats.org/drawingml/2006/table">
            <a:tbl>
              <a:tblPr/>
              <a:tblGrid>
                <a:gridCol w="936625">
                  <a:extLst>
                    <a:ext uri="{9D8B030D-6E8A-4147-A177-3AD203B41FA5}">
                      <a16:colId xmlns:a16="http://schemas.microsoft.com/office/drawing/2014/main" val="544110169"/>
                    </a:ext>
                  </a:extLst>
                </a:gridCol>
                <a:gridCol w="2232025">
                  <a:extLst>
                    <a:ext uri="{9D8B030D-6E8A-4147-A177-3AD203B41FA5}">
                      <a16:colId xmlns:a16="http://schemas.microsoft.com/office/drawing/2014/main" val="230068775"/>
                    </a:ext>
                  </a:extLst>
                </a:gridCol>
                <a:gridCol w="2663825">
                  <a:extLst>
                    <a:ext uri="{9D8B030D-6E8A-4147-A177-3AD203B41FA5}">
                      <a16:colId xmlns:a16="http://schemas.microsoft.com/office/drawing/2014/main" val="3297401732"/>
                    </a:ext>
                  </a:extLst>
                </a:gridCol>
                <a:gridCol w="1439863">
                  <a:extLst>
                    <a:ext uri="{9D8B030D-6E8A-4147-A177-3AD203B41FA5}">
                      <a16:colId xmlns:a16="http://schemas.microsoft.com/office/drawing/2014/main" val="3016320152"/>
                    </a:ext>
                  </a:extLst>
                </a:gridCol>
              </a:tblGrid>
              <a:tr h="641350">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zh-CN" altLang="en-US" sz="2000" b="1" i="0" u="none" strike="noStrike" cap="none" normalizeH="0" baseline="0">
                          <a:ln>
                            <a:noFill/>
                          </a:ln>
                          <a:solidFill>
                            <a:srgbClr val="FF6600"/>
                          </a:solidFill>
                          <a:effectLst/>
                          <a:latin typeface="Arial" panose="020B0604020202020204" pitchFamily="34" charset="0"/>
                          <a:ea typeface="宋体" panose="02010600030101010101" pitchFamily="2" charset="-122"/>
                        </a:rPr>
                        <a:t>年份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zh-CN" altLang="en-US" sz="2000" b="1" i="0" u="none" strike="noStrike" cap="none" normalizeH="0" baseline="0">
                          <a:ln>
                            <a:noFill/>
                          </a:ln>
                          <a:solidFill>
                            <a:srgbClr val="FF6600"/>
                          </a:solidFill>
                          <a:effectLst/>
                          <a:latin typeface="Arial" panose="020B0604020202020204" pitchFamily="34" charset="0"/>
                          <a:ea typeface="宋体" panose="02010600030101010101" pitchFamily="2" charset="-122"/>
                        </a:rPr>
                        <a:t>装机容量</a:t>
                      </a:r>
                      <a:r>
                        <a:rPr kumimoji="0" lang="zh-CN" altLang="en-US"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（万</a:t>
                      </a:r>
                      <a:r>
                        <a:rPr kumimoji="0" lang="en-US" altLang="zh-CN"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kw</a:t>
                      </a:r>
                      <a:r>
                        <a:rPr kumimoji="0" lang="zh-CN" altLang="en-US"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zh-CN" altLang="en-US" sz="2000" b="1" i="0" u="none" strike="noStrike" cap="none" normalizeH="0" baseline="0">
                          <a:ln>
                            <a:noFill/>
                          </a:ln>
                          <a:solidFill>
                            <a:srgbClr val="FF6600"/>
                          </a:solidFill>
                          <a:effectLst/>
                          <a:latin typeface="Arial" panose="020B0604020202020204" pitchFamily="34" charset="0"/>
                          <a:ea typeface="宋体" panose="02010600030101010101" pitchFamily="2" charset="-122"/>
                        </a:rPr>
                        <a:t>年发电量</a:t>
                      </a:r>
                      <a:r>
                        <a:rPr kumimoji="0" lang="zh-CN" altLang="en-US"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（亿</a:t>
                      </a:r>
                      <a:r>
                        <a:rPr kumimoji="0" lang="en-US" altLang="zh-CN"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KWh</a:t>
                      </a:r>
                      <a:r>
                        <a:rPr kumimoji="0" lang="zh-CN" altLang="en-US" sz="1600" b="1" i="0" u="none" strike="noStrike" cap="none" normalizeH="0" baseline="0">
                          <a:ln>
                            <a:noFill/>
                          </a:ln>
                          <a:solidFill>
                            <a:srgbClr val="FF6600"/>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rgbClr val="FF6600"/>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a:ln>
                            <a:noFill/>
                          </a:ln>
                          <a:solidFill>
                            <a:srgbClr val="FF6600"/>
                          </a:solidFill>
                          <a:effectLst/>
                          <a:latin typeface="Arial" panose="020B0604020202020204" pitchFamily="34" charset="0"/>
                          <a:ea typeface="宋体" panose="02010600030101010101" pitchFamily="2" charset="-122"/>
                        </a:rPr>
                        <a:t>世界排名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2004164"/>
                  </a:ext>
                </a:extLst>
              </a:tr>
              <a:tr h="450850">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1949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185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2486314"/>
                  </a:ext>
                </a:extLst>
              </a:tr>
              <a:tr h="457200">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1978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5712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2566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0492863"/>
                  </a:ext>
                </a:extLst>
              </a:tr>
              <a:tr h="481013">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rgbClr val="FF3300"/>
                          </a:solidFill>
                          <a:effectLst/>
                          <a:latin typeface="Arial" panose="020B0604020202020204" pitchFamily="34" charset="0"/>
                          <a:ea typeface="宋体" panose="02010600030101010101" pitchFamily="2" charset="-122"/>
                        </a:rPr>
                        <a:t>1996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2,1080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1,3556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rgbClr val="FF3300"/>
                          </a:solidFill>
                          <a:effectLst/>
                          <a:latin typeface="Arial" panose="020B0604020202020204" pitchFamily="34" charset="0"/>
                          <a:ea typeface="宋体" panose="02010600030101010101" pitchFamily="2" charset="-122"/>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0077127"/>
                  </a:ext>
                </a:extLst>
              </a:tr>
              <a:tr h="504825">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2003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3,4850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1,8462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1406113"/>
                  </a:ext>
                </a:extLst>
              </a:tr>
              <a:tr h="306388">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2007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7,1329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3,2458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6683443"/>
                  </a:ext>
                </a:extLst>
              </a:tr>
              <a:tr h="0">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2009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8,7428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4,8829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ts val="600"/>
                        </a:spcBef>
                        <a:buClr>
                          <a:schemeClr val="accent1"/>
                        </a:buClr>
                        <a:buSzPct val="80000"/>
                        <a:buFont typeface="Wingdings 2" panose="05020102010507070707" pitchFamily="18" charset="2"/>
                        <a:defRPr sz="2800">
                          <a:solidFill>
                            <a:schemeClr val="tx1"/>
                          </a:solidFill>
                          <a:latin typeface="Gill Sans MT" panose="020B0502020104020203" pitchFamily="34" charset="0"/>
                          <a:ea typeface="华文中宋" panose="02010600040101010101" pitchFamily="2" charset="-122"/>
                        </a:defRPr>
                      </a:lvl1pPr>
                      <a:lvl2pPr marL="742950" indent="-285750" eaLnBrk="0" hangingPunct="0">
                        <a:spcBef>
                          <a:spcPts val="550"/>
                        </a:spcBef>
                        <a:buClr>
                          <a:schemeClr val="accent1"/>
                        </a:buClr>
                        <a:buFont typeface="Verdana" panose="020B0604030504040204" pitchFamily="34" charset="0"/>
                        <a:defRPr sz="2400">
                          <a:solidFill>
                            <a:schemeClr val="tx1"/>
                          </a:solidFill>
                          <a:latin typeface="Gill Sans MT" panose="020B0502020104020203" pitchFamily="34" charset="0"/>
                          <a:ea typeface="华文中宋" panose="02010600040101010101" pitchFamily="2" charset="-122"/>
                        </a:defRPr>
                      </a:lvl2pPr>
                      <a:lvl3pPr marL="1143000" indent="-228600" eaLnBrk="0" hangingPunct="0">
                        <a:spcBef>
                          <a:spcPct val="20000"/>
                        </a:spcBef>
                        <a:buClr>
                          <a:schemeClr val="accent2"/>
                        </a:buClr>
                        <a:buFont typeface="Wingdings 2" panose="05020102010507070707" pitchFamily="18" charset="2"/>
                        <a:defRPr sz="2000">
                          <a:solidFill>
                            <a:schemeClr val="tx1"/>
                          </a:solidFill>
                          <a:latin typeface="Gill Sans MT" panose="020B0502020104020203" pitchFamily="34" charset="0"/>
                          <a:ea typeface="华文中宋" panose="02010600040101010101" pitchFamily="2" charset="-122"/>
                        </a:defRPr>
                      </a:lvl3pPr>
                      <a:lvl4pPr marL="1600200" indent="-228600" eaLnBrk="0" hangingPunct="0">
                        <a:spcBef>
                          <a:spcPct val="20000"/>
                        </a:spcBef>
                        <a:buClr>
                          <a:srgbClr val="C32D2E"/>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4pPr>
                      <a:lvl5pPr marL="2057400" indent="-228600" eaLnBrk="0" hangingPunct="0">
                        <a:spcBef>
                          <a:spcPct val="20000"/>
                        </a:spcBef>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5pPr>
                      <a:lvl6pPr marL="25146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6pPr>
                      <a:lvl7pPr marL="29718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7pPr>
                      <a:lvl8pPr marL="34290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8pPr>
                      <a:lvl9pPr marL="3886200" indent="-228600" eaLnBrk="0" fontAlgn="base" hangingPunct="0">
                        <a:spcBef>
                          <a:spcPct val="20000"/>
                        </a:spcBef>
                        <a:spcAft>
                          <a:spcPct val="0"/>
                        </a:spcAft>
                        <a:buClr>
                          <a:srgbClr val="84AA33"/>
                        </a:buClr>
                        <a:buFont typeface="Wingdings 2" panose="05020102010507070707" pitchFamily="18" charset="2"/>
                        <a:defRPr>
                          <a:solidFill>
                            <a:schemeClr val="tx1"/>
                          </a:solidFill>
                          <a:latin typeface="Gill Sans MT" panose="020B0502020104020203"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3426082"/>
                  </a:ext>
                </a:extLst>
              </a:tr>
            </a:tbl>
          </a:graphicData>
        </a:graphic>
      </p:graphicFrame>
      <p:sp>
        <p:nvSpPr>
          <p:cNvPr id="137261" name="Rectangle 45">
            <a:extLst>
              <a:ext uri="{FF2B5EF4-FFF2-40B4-BE49-F238E27FC236}">
                <a16:creationId xmlns:a16="http://schemas.microsoft.com/office/drawing/2014/main" id="{3AA8BF18-5BDF-4246-B852-8A9290E8CD10}"/>
              </a:ext>
            </a:extLst>
          </p:cNvPr>
          <p:cNvSpPr>
            <a:spLocks noChangeArrowheads="1"/>
          </p:cNvSpPr>
          <p:nvPr/>
        </p:nvSpPr>
        <p:spPr bwMode="auto">
          <a:xfrm>
            <a:off x="971550" y="657225"/>
            <a:ext cx="7416800" cy="396875"/>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nchor="ctr">
            <a:spAutoFit/>
          </a:bodyPr>
          <a:lstStyle/>
          <a:p>
            <a:pPr algn="ctr">
              <a:defRPr/>
            </a:pPr>
            <a:r>
              <a:rPr lang="en-US" altLang="zh-CN" sz="2600" b="1">
                <a:solidFill>
                  <a:srgbClr val="000066"/>
                </a:solidFill>
                <a:latin typeface="Times New Roman" pitchFamily="18" charset="0"/>
                <a:ea typeface="黑体" pitchFamily="2" charset="-122"/>
              </a:rPr>
              <a:t>1.1</a:t>
            </a:r>
            <a:r>
              <a:rPr lang="en-US" altLang="zh-CN" sz="2600" b="1">
                <a:solidFill>
                  <a:srgbClr val="000066"/>
                </a:solidFill>
                <a:latin typeface="黑体" pitchFamily="2" charset="-122"/>
                <a:ea typeface="黑体" pitchFamily="2" charset="-122"/>
              </a:rPr>
              <a:t> </a:t>
            </a:r>
            <a:r>
              <a:rPr lang="zh-CN" altLang="en-US" sz="2600" b="1">
                <a:solidFill>
                  <a:srgbClr val="000066"/>
                </a:solidFill>
                <a:latin typeface="黑体" pitchFamily="2" charset="-122"/>
                <a:ea typeface="黑体" pitchFamily="2" charset="-122"/>
              </a:rPr>
              <a:t>供配电技术发展概况及电力系统的组成</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6">
            <a:extLst>
              <a:ext uri="{FF2B5EF4-FFF2-40B4-BE49-F238E27FC236}">
                <a16:creationId xmlns:a16="http://schemas.microsoft.com/office/drawing/2014/main" id="{95EF2688-7CB6-44BE-9419-BF90F69D6AF6}"/>
              </a:ext>
            </a:extLst>
          </p:cNvPr>
          <p:cNvSpPr>
            <a:spLocks noChangeArrowheads="1"/>
          </p:cNvSpPr>
          <p:nvPr/>
        </p:nvSpPr>
        <p:spPr bwMode="auto">
          <a:xfrm>
            <a:off x="647700" y="1881188"/>
            <a:ext cx="8172450" cy="1460500"/>
          </a:xfrm>
          <a:prstGeom prst="rect">
            <a:avLst/>
          </a:prstGeom>
          <a:gradFill rotWithShape="1">
            <a:gsLst>
              <a:gs pos="0">
                <a:srgbClr val="FF9966">
                  <a:alpha val="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solidFill>
                  <a:srgbClr val="800000"/>
                </a:solidFill>
                <a:latin typeface="Times New Roman" panose="02020603050405020304" pitchFamily="18" charset="0"/>
                <a:ea typeface="仿宋_GB2312" pitchFamily="49" charset="-122"/>
              </a:rPr>
              <a:t>    </a:t>
            </a:r>
            <a:r>
              <a:rPr lang="zh-CN" altLang="en-US" sz="2400" b="1">
                <a:solidFill>
                  <a:srgbClr val="800000"/>
                </a:solidFill>
                <a:latin typeface="Times New Roman" panose="02020603050405020304" pitchFamily="18" charset="0"/>
                <a:ea typeface="仿宋_GB2312" pitchFamily="49" charset="-122"/>
              </a:rPr>
              <a:t>由于电力系统中存在大量的非线性供用电设备，使得电压波形偏离正弦波，这种现象称为电压正弦波畸变。电压波形的畸变程度用电压正弦波畸变率来衡量，也称为电压谐波畸变率。</a:t>
            </a:r>
          </a:p>
        </p:txBody>
      </p:sp>
      <p:sp>
        <p:nvSpPr>
          <p:cNvPr id="58371" name="Text Box 7">
            <a:extLst>
              <a:ext uri="{FF2B5EF4-FFF2-40B4-BE49-F238E27FC236}">
                <a16:creationId xmlns:a16="http://schemas.microsoft.com/office/drawing/2014/main" id="{A4791A99-7386-43BF-A254-E88E901ED125}"/>
              </a:ext>
            </a:extLst>
          </p:cNvPr>
          <p:cNvSpPr txBox="1">
            <a:spLocks noChangeArrowheads="1"/>
          </p:cNvSpPr>
          <p:nvPr/>
        </p:nvSpPr>
        <p:spPr bwMode="auto">
          <a:xfrm>
            <a:off x="2555875" y="3644900"/>
            <a:ext cx="3492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500" b="1">
                <a:solidFill>
                  <a:srgbClr val="003300"/>
                </a:solidFill>
                <a:latin typeface="黑体" panose="02010609060101010101" pitchFamily="49" charset="-122"/>
                <a:ea typeface="黑体" panose="02010609060101010101" pitchFamily="49" charset="-122"/>
              </a:rPr>
              <a:t>波形的改善措施 </a:t>
            </a:r>
          </a:p>
        </p:txBody>
      </p:sp>
      <p:sp>
        <p:nvSpPr>
          <p:cNvPr id="58372" name="Rectangle 8">
            <a:extLst>
              <a:ext uri="{FF2B5EF4-FFF2-40B4-BE49-F238E27FC236}">
                <a16:creationId xmlns:a16="http://schemas.microsoft.com/office/drawing/2014/main" id="{A3D93B80-F0C6-4471-A8A2-87185C6FF1EF}"/>
              </a:ext>
            </a:extLst>
          </p:cNvPr>
          <p:cNvSpPr>
            <a:spLocks noChangeArrowheads="1"/>
          </p:cNvSpPr>
          <p:nvPr/>
        </p:nvSpPr>
        <p:spPr bwMode="auto">
          <a:xfrm>
            <a:off x="1079500" y="4149725"/>
            <a:ext cx="7092950" cy="1898650"/>
          </a:xfrm>
          <a:prstGeom prst="rect">
            <a:avLst/>
          </a:prstGeom>
          <a:gradFill rotWithShape="1">
            <a:gsLst>
              <a:gs pos="0">
                <a:srgbClr val="FFFFFF">
                  <a:alpha val="0"/>
                </a:srgbClr>
              </a:gs>
              <a:gs pos="100000">
                <a:srgbClr val="FF9966">
                  <a:alpha val="48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en-US" altLang="zh-CN" sz="2400" b="1">
                <a:solidFill>
                  <a:srgbClr val="000099"/>
                </a:solidFill>
                <a:latin typeface="Times New Roman" panose="02020603050405020304" pitchFamily="18" charset="0"/>
                <a:ea typeface="仿宋_GB2312" pitchFamily="49" charset="-122"/>
              </a:rPr>
              <a:t>① </a:t>
            </a:r>
            <a:r>
              <a:rPr kumimoji="1" lang="zh-CN" altLang="en-US" sz="2400" b="1">
                <a:solidFill>
                  <a:srgbClr val="000099"/>
                </a:solidFill>
                <a:latin typeface="Times New Roman" panose="02020603050405020304" pitchFamily="18" charset="0"/>
                <a:ea typeface="仿宋_GB2312" pitchFamily="49" charset="-122"/>
              </a:rPr>
              <a:t>加强系统承受谐波的能力；</a:t>
            </a:r>
          </a:p>
          <a:p>
            <a:pPr algn="just">
              <a:lnSpc>
                <a:spcPct val="130000"/>
              </a:lnSpc>
            </a:pPr>
            <a:r>
              <a:rPr kumimoji="1" lang="zh-CN" altLang="en-US" sz="2400" b="1">
                <a:solidFill>
                  <a:srgbClr val="000099"/>
                </a:solidFill>
                <a:latin typeface="Times New Roman" panose="02020603050405020304" pitchFamily="18" charset="0"/>
                <a:ea typeface="仿宋_GB2312" pitchFamily="49" charset="-122"/>
              </a:rPr>
              <a:t>② 提高供、用电设备抗谐波干扰的能力；</a:t>
            </a:r>
          </a:p>
          <a:p>
            <a:pPr algn="just">
              <a:lnSpc>
                <a:spcPct val="130000"/>
              </a:lnSpc>
            </a:pPr>
            <a:r>
              <a:rPr kumimoji="1" lang="zh-CN" altLang="en-US" sz="2400" b="1">
                <a:solidFill>
                  <a:srgbClr val="000099"/>
                </a:solidFill>
                <a:latin typeface="Times New Roman" panose="02020603050405020304" pitchFamily="18" charset="0"/>
                <a:ea typeface="仿宋_GB2312" pitchFamily="49" charset="-122"/>
              </a:rPr>
              <a:t>③ 限制谐波的产生；</a:t>
            </a:r>
          </a:p>
          <a:p>
            <a:pPr algn="just">
              <a:lnSpc>
                <a:spcPct val="130000"/>
              </a:lnSpc>
            </a:pPr>
            <a:r>
              <a:rPr kumimoji="1" lang="zh-CN" altLang="en-US" sz="2400" b="1">
                <a:solidFill>
                  <a:srgbClr val="000099"/>
                </a:solidFill>
                <a:latin typeface="Times New Roman" panose="02020603050405020304" pitchFamily="18" charset="0"/>
                <a:ea typeface="仿宋_GB2312" pitchFamily="49" charset="-122"/>
              </a:rPr>
              <a:t>④ 装设交流滤波器吸收谐波。</a:t>
            </a:r>
          </a:p>
        </p:txBody>
      </p:sp>
      <p:sp>
        <p:nvSpPr>
          <p:cNvPr id="58373" name="Text Box 14">
            <a:extLst>
              <a:ext uri="{FF2B5EF4-FFF2-40B4-BE49-F238E27FC236}">
                <a16:creationId xmlns:a16="http://schemas.microsoft.com/office/drawing/2014/main" id="{33378FED-6A5B-4588-BAF6-D4B80CA026DA}"/>
              </a:ext>
            </a:extLst>
          </p:cNvPr>
          <p:cNvSpPr txBox="1">
            <a:spLocks noChangeArrowheads="1"/>
          </p:cNvSpPr>
          <p:nvPr/>
        </p:nvSpPr>
        <p:spPr bwMode="auto">
          <a:xfrm>
            <a:off x="863600" y="1268413"/>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0099"/>
                </a:solidFill>
                <a:latin typeface="仿宋_GB2312" pitchFamily="49" charset="-122"/>
                <a:ea typeface="仿宋_GB2312" pitchFamily="49" charset="-122"/>
              </a:rPr>
              <a:t>②</a:t>
            </a:r>
            <a:r>
              <a:rPr lang="zh-CN" altLang="en-US" sz="2400" b="1">
                <a:solidFill>
                  <a:srgbClr val="000099"/>
                </a:solidFill>
              </a:rPr>
              <a:t>波形</a:t>
            </a:r>
          </a:p>
        </p:txBody>
      </p:sp>
    </p:spTree>
  </p:cSld>
  <p:clrMapOvr>
    <a:masterClrMapping/>
  </p:clrMapOvr>
  <p:transition>
    <p:cover dir="ru"/>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30" name="Rectangle 6">
            <a:extLst>
              <a:ext uri="{FF2B5EF4-FFF2-40B4-BE49-F238E27FC236}">
                <a16:creationId xmlns:a16="http://schemas.microsoft.com/office/drawing/2014/main" id="{17A51B42-813C-4B5E-80FA-38973D0E1274}"/>
              </a:ext>
            </a:extLst>
          </p:cNvPr>
          <p:cNvSpPr>
            <a:spLocks noChangeArrowheads="1"/>
          </p:cNvSpPr>
          <p:nvPr/>
        </p:nvSpPr>
        <p:spPr bwMode="auto">
          <a:xfrm>
            <a:off x="900113" y="1989138"/>
            <a:ext cx="7956550" cy="1241425"/>
          </a:xfrm>
          <a:prstGeom prst="rect">
            <a:avLst/>
          </a:prstGeom>
          <a:gradFill rotWithShape="1">
            <a:gsLst>
              <a:gs pos="0">
                <a:srgbClr val="FF9966">
                  <a:gamma/>
                  <a:tint val="0"/>
                  <a:invGamma/>
                  <a:alpha val="0"/>
                </a:srgbClr>
              </a:gs>
              <a:gs pos="50000">
                <a:srgbClr val="FF9966">
                  <a:alpha val="22000"/>
                </a:srgbClr>
              </a:gs>
              <a:gs pos="100000">
                <a:srgbClr val="FF9966">
                  <a:gamma/>
                  <a:tint val="0"/>
                  <a:invGamma/>
                  <a:alpha val="0"/>
                </a:srgbClr>
              </a:gs>
            </a:gsLst>
            <a:lin ang="5400000" scaled="1"/>
          </a:gradFill>
          <a:ln w="9525">
            <a:noFill/>
            <a:miter lim="800000"/>
            <a:headEnd/>
            <a:tailEnd/>
          </a:ln>
          <a:effectLst/>
        </p:spPr>
        <p:txBody>
          <a:bodyPr lIns="0" tIns="0" rIns="0" bIns="0" anchor="ctr">
            <a:spAutoFit/>
          </a:bodyPr>
          <a:lstStyle/>
          <a:p>
            <a:pPr>
              <a:defRPr/>
            </a:pPr>
            <a:r>
              <a:rPr kumimoji="1" lang="en-US" altLang="zh-CN" sz="2400" b="1">
                <a:solidFill>
                  <a:srgbClr val="003300"/>
                </a:solidFill>
                <a:latin typeface="Times New Roman" pitchFamily="18" charset="0"/>
                <a:ea typeface="仿宋_GB2312" pitchFamily="49" charset="-122"/>
              </a:rPr>
              <a:t>   </a:t>
            </a:r>
            <a:r>
              <a:rPr kumimoji="1" lang="zh-CN" altLang="en-US" sz="2400" b="1">
                <a:solidFill>
                  <a:srgbClr val="003300"/>
                </a:solidFill>
                <a:latin typeface="Times New Roman" pitchFamily="18" charset="0"/>
                <a:ea typeface="仿宋_GB2312" pitchFamily="49" charset="-122"/>
              </a:rPr>
              <a:t>频率偏差是指供电的实际频率与电网的额定频率的差值。</a:t>
            </a:r>
          </a:p>
          <a:p>
            <a:pPr>
              <a:spcBef>
                <a:spcPct val="40000"/>
              </a:spcBef>
              <a:defRPr/>
            </a:pPr>
            <a:r>
              <a:rPr kumimoji="1" lang="zh-CN" altLang="en-US" sz="2400" b="1">
                <a:solidFill>
                  <a:srgbClr val="003300"/>
                </a:solidFill>
                <a:latin typeface="Times New Roman" pitchFamily="18" charset="0"/>
                <a:ea typeface="仿宋_GB2312" pitchFamily="49" charset="-122"/>
              </a:rPr>
              <a:t>   我国电网的标准频率为</a:t>
            </a:r>
            <a:r>
              <a:rPr kumimoji="1" lang="en-US" altLang="zh-CN" sz="2400" b="1">
                <a:solidFill>
                  <a:srgbClr val="003300"/>
                </a:solidFill>
                <a:latin typeface="Times New Roman" pitchFamily="18" charset="0"/>
                <a:ea typeface="仿宋_GB2312" pitchFamily="49" charset="-122"/>
              </a:rPr>
              <a:t>50Hz</a:t>
            </a:r>
            <a:r>
              <a:rPr kumimoji="1" lang="zh-CN" altLang="en-US" sz="2400" b="1">
                <a:solidFill>
                  <a:srgbClr val="003300"/>
                </a:solidFill>
                <a:latin typeface="Times New Roman" pitchFamily="18" charset="0"/>
                <a:ea typeface="仿宋_GB2312" pitchFamily="49" charset="-122"/>
              </a:rPr>
              <a:t>，又叫工频。频率偏差一般不超过</a:t>
            </a:r>
            <a:r>
              <a:rPr kumimoji="1" lang="en-US" altLang="zh-CN" sz="2400" b="1">
                <a:solidFill>
                  <a:srgbClr val="003300"/>
                </a:solidFill>
                <a:latin typeface="Times New Roman" pitchFamily="18" charset="0"/>
                <a:ea typeface="仿宋_GB2312" pitchFamily="49" charset="-122"/>
              </a:rPr>
              <a:t>±0.5Hz</a:t>
            </a:r>
            <a:r>
              <a:rPr kumimoji="1" lang="zh-CN" altLang="en-US" sz="2400" b="1">
                <a:solidFill>
                  <a:srgbClr val="003300"/>
                </a:solidFill>
                <a:latin typeface="Times New Roman" pitchFamily="18" charset="0"/>
                <a:ea typeface="仿宋_GB2312" pitchFamily="49" charset="-122"/>
              </a:rPr>
              <a:t>，对于大容量电网，频率偏差不超过</a:t>
            </a:r>
            <a:r>
              <a:rPr kumimoji="1" lang="en-US" altLang="zh-CN" sz="2400" b="1">
                <a:solidFill>
                  <a:srgbClr val="003300"/>
                </a:solidFill>
                <a:latin typeface="Times New Roman" pitchFamily="18" charset="0"/>
                <a:ea typeface="仿宋_GB2312" pitchFamily="49" charset="-122"/>
              </a:rPr>
              <a:t>±0.2Hz</a:t>
            </a:r>
            <a:r>
              <a:rPr kumimoji="1" lang="zh-CN" altLang="en-US" sz="2400" b="1">
                <a:solidFill>
                  <a:srgbClr val="003300"/>
                </a:solidFill>
                <a:latin typeface="Times New Roman" pitchFamily="18" charset="0"/>
                <a:ea typeface="仿宋_GB2312" pitchFamily="49" charset="-122"/>
              </a:rPr>
              <a:t>。</a:t>
            </a:r>
          </a:p>
        </p:txBody>
      </p:sp>
      <p:sp>
        <p:nvSpPr>
          <p:cNvPr id="59397" name="Text Box 7">
            <a:extLst>
              <a:ext uri="{FF2B5EF4-FFF2-40B4-BE49-F238E27FC236}">
                <a16:creationId xmlns:a16="http://schemas.microsoft.com/office/drawing/2014/main" id="{C6AC0712-CF2B-4646-BECA-4D160F98C538}"/>
              </a:ext>
            </a:extLst>
          </p:cNvPr>
          <p:cNvSpPr txBox="1">
            <a:spLocks noChangeArrowheads="1"/>
          </p:cNvSpPr>
          <p:nvPr/>
        </p:nvSpPr>
        <p:spPr bwMode="auto">
          <a:xfrm>
            <a:off x="2555875" y="3860800"/>
            <a:ext cx="3492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500" b="1">
                <a:solidFill>
                  <a:srgbClr val="800000"/>
                </a:solidFill>
                <a:latin typeface="黑体" panose="02010609060101010101" pitchFamily="49" charset="-122"/>
                <a:ea typeface="黑体" panose="02010609060101010101" pitchFamily="49" charset="-122"/>
              </a:rPr>
              <a:t>频率偏差改善措施 </a:t>
            </a:r>
          </a:p>
        </p:txBody>
      </p:sp>
      <p:sp>
        <p:nvSpPr>
          <p:cNvPr id="59398" name="Rectangle 8">
            <a:extLst>
              <a:ext uri="{FF2B5EF4-FFF2-40B4-BE49-F238E27FC236}">
                <a16:creationId xmlns:a16="http://schemas.microsoft.com/office/drawing/2014/main" id="{529D905C-EAD0-492D-84B7-12957F746FA6}"/>
              </a:ext>
            </a:extLst>
          </p:cNvPr>
          <p:cNvSpPr>
            <a:spLocks noChangeArrowheads="1"/>
          </p:cNvSpPr>
          <p:nvPr/>
        </p:nvSpPr>
        <p:spPr bwMode="auto">
          <a:xfrm>
            <a:off x="719138" y="4616450"/>
            <a:ext cx="8245475" cy="438150"/>
          </a:xfrm>
          <a:prstGeom prst="rect">
            <a:avLst/>
          </a:prstGeom>
          <a:gradFill rotWithShape="1">
            <a:gsLst>
              <a:gs pos="0">
                <a:srgbClr val="FFFFFF">
                  <a:alpha val="0"/>
                </a:srgbClr>
              </a:gs>
              <a:gs pos="100000">
                <a:srgbClr val="FF9966">
                  <a:alpha val="48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400" b="1">
                <a:solidFill>
                  <a:srgbClr val="000099"/>
                </a:solidFill>
                <a:latin typeface="Times New Roman" panose="02020603050405020304" pitchFamily="18" charset="0"/>
                <a:ea typeface="楷体_GB2312" panose="02010609030101010101" pitchFamily="49" charset="-122"/>
              </a:rPr>
              <a:t>    </a:t>
            </a:r>
            <a:r>
              <a:rPr kumimoji="1" lang="zh-CN" altLang="en-US" sz="2400" b="1">
                <a:solidFill>
                  <a:srgbClr val="000099"/>
                </a:solidFill>
                <a:latin typeface="Times New Roman" panose="02020603050405020304" pitchFamily="18" charset="0"/>
                <a:ea typeface="仿宋_GB2312" pitchFamily="49" charset="-122"/>
              </a:rPr>
              <a:t>调整频率的办法是增大或减小电力系统发电机有功功率。</a:t>
            </a:r>
          </a:p>
        </p:txBody>
      </p:sp>
      <p:sp>
        <p:nvSpPr>
          <p:cNvPr id="59399" name="Text Box 15">
            <a:extLst>
              <a:ext uri="{FF2B5EF4-FFF2-40B4-BE49-F238E27FC236}">
                <a16:creationId xmlns:a16="http://schemas.microsoft.com/office/drawing/2014/main" id="{879A9497-22CD-4B68-8D4E-38E41F1EA974}"/>
              </a:ext>
            </a:extLst>
          </p:cNvPr>
          <p:cNvSpPr txBox="1">
            <a:spLocks noChangeArrowheads="1"/>
          </p:cNvSpPr>
          <p:nvPr/>
        </p:nvSpPr>
        <p:spPr bwMode="auto">
          <a:xfrm>
            <a:off x="1223963" y="981075"/>
            <a:ext cx="2160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FF0000"/>
                </a:solidFill>
              </a:rPr>
              <a:t>③</a:t>
            </a:r>
            <a:r>
              <a:rPr lang="zh-CN" altLang="en-US" sz="2400" b="1">
                <a:solidFill>
                  <a:srgbClr val="FF0000"/>
                </a:solidFill>
              </a:rPr>
              <a:t>频率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8" name="Text Box 4">
            <a:extLst>
              <a:ext uri="{FF2B5EF4-FFF2-40B4-BE49-F238E27FC236}">
                <a16:creationId xmlns:a16="http://schemas.microsoft.com/office/drawing/2014/main" id="{63D5FF29-775C-4279-8658-B5EF6303AD09}"/>
              </a:ext>
            </a:extLst>
          </p:cNvPr>
          <p:cNvSpPr txBox="1">
            <a:spLocks noChangeArrowheads="1"/>
          </p:cNvSpPr>
          <p:nvPr/>
        </p:nvSpPr>
        <p:spPr bwMode="auto">
          <a:xfrm>
            <a:off x="4248150" y="5697538"/>
            <a:ext cx="2700338" cy="487362"/>
          </a:xfrm>
          <a:prstGeom prst="rect">
            <a:avLst/>
          </a:prstGeom>
          <a:gradFill rotWithShape="1">
            <a:gsLst>
              <a:gs pos="0">
                <a:srgbClr val="FFCC99">
                  <a:alpha val="60001"/>
                </a:srgbClr>
              </a:gs>
              <a:gs pos="100000">
                <a:srgbClr val="FFCC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eaLnBrk="0" hangingPunct="0">
              <a:spcBef>
                <a:spcPct val="50000"/>
              </a:spcBef>
              <a:defRPr/>
            </a:pPr>
            <a:r>
              <a:rPr kumimoji="1" lang="zh-CN" altLang="en-US" sz="3200">
                <a:solidFill>
                  <a:srgbClr val="FF3300"/>
                </a:solidFill>
                <a:effectLst>
                  <a:outerShdw blurRad="38100" dist="38100" dir="2700000" algn="tl">
                    <a:srgbClr val="000000"/>
                  </a:outerShdw>
                </a:effectLst>
                <a:latin typeface="Times New Roman" pitchFamily="18" charset="0"/>
                <a:ea typeface="隶书" pitchFamily="49" charset="-122"/>
              </a:rPr>
              <a:t>你能回答吗？</a:t>
            </a:r>
          </a:p>
        </p:txBody>
      </p:sp>
      <p:grpSp>
        <p:nvGrpSpPr>
          <p:cNvPr id="2" name="Group 5">
            <a:extLst>
              <a:ext uri="{FF2B5EF4-FFF2-40B4-BE49-F238E27FC236}">
                <a16:creationId xmlns:a16="http://schemas.microsoft.com/office/drawing/2014/main" id="{CE213B23-27D7-4AAB-AB0A-B2D7E7F768EA}"/>
              </a:ext>
            </a:extLst>
          </p:cNvPr>
          <p:cNvGrpSpPr>
            <a:grpSpLocks/>
          </p:cNvGrpSpPr>
          <p:nvPr/>
        </p:nvGrpSpPr>
        <p:grpSpPr bwMode="auto">
          <a:xfrm>
            <a:off x="2700338" y="1557338"/>
            <a:ext cx="4500562" cy="1284287"/>
            <a:chOff x="2381" y="1026"/>
            <a:chExt cx="2835" cy="809"/>
          </a:xfrm>
        </p:grpSpPr>
        <p:sp>
          <p:nvSpPr>
            <p:cNvPr id="60429" name="AutoShape 6">
              <a:extLst>
                <a:ext uri="{FF2B5EF4-FFF2-40B4-BE49-F238E27FC236}">
                  <a16:creationId xmlns:a16="http://schemas.microsoft.com/office/drawing/2014/main" id="{FAE48F60-5DC0-4F48-8B81-87C1375D3DCD}"/>
                </a:ext>
              </a:extLst>
            </p:cNvPr>
            <p:cNvSpPr>
              <a:spLocks noChangeArrowheads="1"/>
            </p:cNvSpPr>
            <p:nvPr/>
          </p:nvSpPr>
          <p:spPr bwMode="auto">
            <a:xfrm>
              <a:off x="2381" y="1026"/>
              <a:ext cx="2835" cy="809"/>
            </a:xfrm>
            <a:prstGeom prst="cloudCallout">
              <a:avLst>
                <a:gd name="adj1" fmla="val -20407"/>
                <a:gd name="adj2" fmla="val 88444"/>
              </a:avLst>
            </a:prstGeom>
            <a:solidFill>
              <a:srgbClr val="CCFF99"/>
            </a:solidFill>
            <a:ln w="9525">
              <a:solidFill>
                <a:srgbClr val="0066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solidFill>
                  <a:srgbClr val="006600"/>
                </a:solidFill>
                <a:latin typeface="Times New Roman" panose="02020603050405020304" pitchFamily="18" charset="0"/>
                <a:ea typeface="楷体_GB2312" panose="02010609030101010101" pitchFamily="49" charset="-122"/>
              </a:endParaRPr>
            </a:p>
          </p:txBody>
        </p:sp>
        <p:sp>
          <p:nvSpPr>
            <p:cNvPr id="60430" name="Rectangle 7">
              <a:extLst>
                <a:ext uri="{FF2B5EF4-FFF2-40B4-BE49-F238E27FC236}">
                  <a16:creationId xmlns:a16="http://schemas.microsoft.com/office/drawing/2014/main" id="{9A6E3507-2D8A-4CC0-8527-E757844B959E}"/>
                </a:ext>
              </a:extLst>
            </p:cNvPr>
            <p:cNvSpPr>
              <a:spLocks noChangeArrowheads="1"/>
            </p:cNvSpPr>
            <p:nvPr/>
          </p:nvSpPr>
          <p:spPr bwMode="auto">
            <a:xfrm>
              <a:off x="2744" y="1121"/>
              <a:ext cx="235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003300"/>
                  </a:solidFill>
                </a:rPr>
                <a:t>    </a:t>
              </a:r>
              <a:r>
                <a:rPr kumimoji="1" lang="zh-CN" altLang="en-US" sz="2000" b="1">
                  <a:solidFill>
                    <a:srgbClr val="003300"/>
                  </a:solidFill>
                  <a:latin typeface="Times New Roman" panose="02020603050405020304" pitchFamily="18" charset="0"/>
                  <a:ea typeface="楷体_GB2312" panose="02010609030101010101" pitchFamily="49" charset="-122"/>
                </a:rPr>
                <a:t>用户电能的频率是通过什么环节进行调整的？在供配电系统中频率可调吗？</a:t>
              </a:r>
              <a:endParaRPr kumimoji="1" lang="zh-CN" altLang="en-US">
                <a:solidFill>
                  <a:srgbClr val="003300"/>
                </a:solidFill>
              </a:endParaRPr>
            </a:p>
          </p:txBody>
        </p:sp>
      </p:grpSp>
      <p:pic>
        <p:nvPicPr>
          <p:cNvPr id="60420" name="Picture 8" descr="3">
            <a:extLst>
              <a:ext uri="{FF2B5EF4-FFF2-40B4-BE49-F238E27FC236}">
                <a16:creationId xmlns:a16="http://schemas.microsoft.com/office/drawing/2014/main" id="{013B6C07-3EFD-445D-8E29-78BBF94D457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875" y="687388"/>
            <a:ext cx="11064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WordArt 9">
            <a:hlinkClick r:id="rId4" action="ppaction://hlinksldjump"/>
            <a:extLst>
              <a:ext uri="{FF2B5EF4-FFF2-40B4-BE49-F238E27FC236}">
                <a16:creationId xmlns:a16="http://schemas.microsoft.com/office/drawing/2014/main" id="{95FDEC9A-C275-408F-81B9-8B44ACD6405C}"/>
              </a:ext>
            </a:extLst>
          </p:cNvPr>
          <p:cNvSpPr>
            <a:spLocks noChangeArrowheads="1" noChangeShapeType="1"/>
          </p:cNvSpPr>
          <p:nvPr/>
        </p:nvSpPr>
        <p:spPr bwMode="auto">
          <a:xfrm>
            <a:off x="2124075" y="728663"/>
            <a:ext cx="2867025" cy="611187"/>
          </a:xfrm>
          <a:prstGeom prst="rect">
            <a:avLst/>
          </a:prstGeom>
        </p:spPr>
        <p:txBody>
          <a:bodyPr wrap="none" fromWordArt="1">
            <a:prstTxWarp prst="textWave4">
              <a:avLst>
                <a:gd name="adj1" fmla="val 6500"/>
                <a:gd name="adj2" fmla="val 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4000" b="1" kern="10">
                <a:ln w="9525">
                  <a:round/>
                  <a:headEnd/>
                  <a:tailEnd/>
                </a:ln>
                <a:gradFill rotWithShape="1">
                  <a:gsLst>
                    <a:gs pos="0">
                      <a:srgbClr val="FFFFCC"/>
                    </a:gs>
                    <a:gs pos="100000">
                      <a:srgbClr val="FF9999"/>
                    </a:gs>
                  </a:gsLst>
                  <a:lin ang="5400000" scaled="1"/>
                </a:gradFill>
                <a:latin typeface="方正舒体" panose="02010601030101010101" pitchFamily="2" charset="-122"/>
                <a:ea typeface="方正舒体" panose="02010601030101010101" pitchFamily="2" charset="-122"/>
              </a:rPr>
              <a:t>问题与思考</a:t>
            </a:r>
          </a:p>
        </p:txBody>
      </p:sp>
      <p:sp>
        <p:nvSpPr>
          <p:cNvPr id="60422" name="Line 10">
            <a:extLst>
              <a:ext uri="{FF2B5EF4-FFF2-40B4-BE49-F238E27FC236}">
                <a16:creationId xmlns:a16="http://schemas.microsoft.com/office/drawing/2014/main" id="{5F88D5F9-950C-4799-950A-D012F330DE3A}"/>
              </a:ext>
            </a:extLst>
          </p:cNvPr>
          <p:cNvSpPr>
            <a:spLocks noChangeShapeType="1"/>
          </p:cNvSpPr>
          <p:nvPr/>
        </p:nvSpPr>
        <p:spPr bwMode="auto">
          <a:xfrm>
            <a:off x="684213" y="1449388"/>
            <a:ext cx="441166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5" name="AutoShape 11">
            <a:extLst>
              <a:ext uri="{FF2B5EF4-FFF2-40B4-BE49-F238E27FC236}">
                <a16:creationId xmlns:a16="http://schemas.microsoft.com/office/drawing/2014/main" id="{7C69C80A-E80B-443A-863C-EAA7F213A9FB}"/>
              </a:ext>
            </a:extLst>
          </p:cNvPr>
          <p:cNvSpPr>
            <a:spLocks noChangeArrowheads="1"/>
          </p:cNvSpPr>
          <p:nvPr/>
        </p:nvSpPr>
        <p:spPr bwMode="auto">
          <a:xfrm>
            <a:off x="179388" y="4041775"/>
            <a:ext cx="3238500" cy="1881188"/>
          </a:xfrm>
          <a:prstGeom prst="cloudCallout">
            <a:avLst>
              <a:gd name="adj1" fmla="val 58727"/>
              <a:gd name="adj2" fmla="val -57931"/>
            </a:avLst>
          </a:prstGeom>
          <a:solidFill>
            <a:srgbClr val="FFCCCC"/>
          </a:solidFill>
          <a:ln w="9525">
            <a:solidFill>
              <a:srgbClr val="FF33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b="1">
                <a:solidFill>
                  <a:srgbClr val="800000"/>
                </a:solidFill>
              </a:rPr>
              <a:t>    </a:t>
            </a:r>
            <a:r>
              <a:rPr kumimoji="1" lang="zh-CN" altLang="en-US" sz="2000" b="1">
                <a:solidFill>
                  <a:srgbClr val="800000"/>
                </a:solidFill>
                <a:latin typeface="Times New Roman" panose="02020603050405020304" pitchFamily="18" charset="0"/>
                <a:ea typeface="楷体_GB2312" panose="02010609030101010101" pitchFamily="49" charset="-122"/>
              </a:rPr>
              <a:t>何谓电压波动与闪变？电压正弦波畸变是什么原因造成的？</a:t>
            </a:r>
            <a:r>
              <a:rPr kumimoji="1" lang="zh-CN" altLang="en-US">
                <a:solidFill>
                  <a:srgbClr val="800000"/>
                </a:solidFill>
              </a:rPr>
              <a:t> </a:t>
            </a:r>
          </a:p>
        </p:txBody>
      </p:sp>
      <p:sp>
        <p:nvSpPr>
          <p:cNvPr id="88079" name="AutoShape 15">
            <a:extLst>
              <a:ext uri="{FF2B5EF4-FFF2-40B4-BE49-F238E27FC236}">
                <a16:creationId xmlns:a16="http://schemas.microsoft.com/office/drawing/2014/main" id="{8F379197-721E-433D-B13E-3A728A4FBB55}"/>
              </a:ext>
            </a:extLst>
          </p:cNvPr>
          <p:cNvSpPr>
            <a:spLocks noChangeArrowheads="1"/>
          </p:cNvSpPr>
          <p:nvPr/>
        </p:nvSpPr>
        <p:spPr bwMode="auto">
          <a:xfrm>
            <a:off x="792163" y="2600325"/>
            <a:ext cx="2581275" cy="1412875"/>
          </a:xfrm>
          <a:prstGeom prst="cloudCallout">
            <a:avLst>
              <a:gd name="adj1" fmla="val 73986"/>
              <a:gd name="adj2" fmla="val 7866"/>
            </a:avLst>
          </a:prstGeom>
          <a:solidFill>
            <a:srgbClr val="FFFF99"/>
          </a:solidFill>
          <a:ln w="9525">
            <a:solidFill>
              <a:srgbClr val="FFFF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solidFill>
                  <a:srgbClr val="663300"/>
                </a:solidFill>
              </a:rPr>
              <a:t>    </a:t>
            </a:r>
            <a:r>
              <a:rPr kumimoji="1" lang="zh-CN" altLang="en-US" sz="2000" b="1">
                <a:solidFill>
                  <a:srgbClr val="663300"/>
                </a:solidFill>
                <a:latin typeface="Times New Roman" panose="02020603050405020304" pitchFamily="18" charset="0"/>
                <a:ea typeface="楷体_GB2312" panose="02010609030101010101" pitchFamily="49" charset="-122"/>
              </a:rPr>
              <a:t>衡量电能质量的两个重要指标是什么？</a:t>
            </a:r>
            <a:r>
              <a:rPr kumimoji="1" lang="zh-CN" altLang="en-US" sz="2000" b="1">
                <a:solidFill>
                  <a:srgbClr val="663300"/>
                </a:solidFill>
              </a:rPr>
              <a:t> </a:t>
            </a:r>
          </a:p>
        </p:txBody>
      </p:sp>
      <p:pic>
        <p:nvPicPr>
          <p:cNvPr id="88078" name="Picture 14" descr="j0232133[1]">
            <a:extLst>
              <a:ext uri="{FF2B5EF4-FFF2-40B4-BE49-F238E27FC236}">
                <a16:creationId xmlns:a16="http://schemas.microsoft.com/office/drawing/2014/main" id="{BDD14874-A6C8-4DF3-8C2E-A9154EE55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284538"/>
            <a:ext cx="23844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0" name="Text Box 16">
            <a:extLst>
              <a:ext uri="{FF2B5EF4-FFF2-40B4-BE49-F238E27FC236}">
                <a16:creationId xmlns:a16="http://schemas.microsoft.com/office/drawing/2014/main" id="{F6E8863A-949C-42CE-A51C-092C001F37B8}"/>
              </a:ext>
            </a:extLst>
          </p:cNvPr>
          <p:cNvSpPr txBox="1">
            <a:spLocks noChangeArrowheads="1"/>
          </p:cNvSpPr>
          <p:nvPr/>
        </p:nvSpPr>
        <p:spPr bwMode="auto">
          <a:xfrm>
            <a:off x="647700" y="1592263"/>
            <a:ext cx="2052638" cy="923925"/>
          </a:xfrm>
          <a:prstGeom prst="rect">
            <a:avLst/>
          </a:prstGeom>
          <a:solidFill>
            <a:srgbClr val="FFFF66"/>
          </a:solidFill>
          <a:ln w="9525">
            <a:solidFill>
              <a:srgbClr val="FFFF00"/>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663300"/>
                </a:solidFill>
                <a:latin typeface="Times New Roman" panose="02020603050405020304" pitchFamily="18" charset="0"/>
                <a:ea typeface="楷体_GB2312" panose="02010609030101010101" pitchFamily="49" charset="-122"/>
              </a:rPr>
              <a:t>   </a:t>
            </a:r>
            <a:r>
              <a:rPr lang="zh-CN" altLang="en-US" sz="2000" b="1">
                <a:solidFill>
                  <a:srgbClr val="663300"/>
                </a:solidFill>
                <a:latin typeface="Times New Roman" panose="02020603050405020304" pitchFamily="18" charset="0"/>
                <a:ea typeface="楷体_GB2312" panose="02010609030101010101" pitchFamily="49" charset="-122"/>
              </a:rPr>
              <a:t>电压和频率是衡量电能的两个重要指标。</a:t>
            </a:r>
          </a:p>
        </p:txBody>
      </p:sp>
      <p:sp>
        <p:nvSpPr>
          <p:cNvPr id="88081" name="Text Box 17">
            <a:extLst>
              <a:ext uri="{FF2B5EF4-FFF2-40B4-BE49-F238E27FC236}">
                <a16:creationId xmlns:a16="http://schemas.microsoft.com/office/drawing/2014/main" id="{8627A883-A826-4670-9CFE-18990239DE5A}"/>
              </a:ext>
            </a:extLst>
          </p:cNvPr>
          <p:cNvSpPr txBox="1">
            <a:spLocks noChangeArrowheads="1"/>
          </p:cNvSpPr>
          <p:nvPr/>
        </p:nvSpPr>
        <p:spPr bwMode="auto">
          <a:xfrm>
            <a:off x="6300788" y="188913"/>
            <a:ext cx="2557462" cy="1533525"/>
          </a:xfrm>
          <a:prstGeom prst="rect">
            <a:avLst/>
          </a:prstGeom>
          <a:solidFill>
            <a:srgbClr val="CCFF66"/>
          </a:solidFill>
          <a:ln w="9525">
            <a:solidFill>
              <a:srgbClr val="CCFF66"/>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003300"/>
                </a:solidFill>
                <a:latin typeface="Times New Roman" panose="02020603050405020304" pitchFamily="18" charset="0"/>
                <a:ea typeface="楷体_GB2312" panose="02010609030101010101" pitchFamily="49" charset="-122"/>
              </a:rPr>
              <a:t>   </a:t>
            </a:r>
            <a:r>
              <a:rPr lang="zh-CN" altLang="en-US" sz="2000" b="1">
                <a:solidFill>
                  <a:srgbClr val="003300"/>
                </a:solidFill>
                <a:latin typeface="Times New Roman" panose="02020603050405020304" pitchFamily="18" charset="0"/>
                <a:ea typeface="楷体_GB2312" panose="02010609030101010101" pitchFamily="49" charset="-122"/>
              </a:rPr>
              <a:t>用户电能的频率是通过发电厂调节发电机的转速来调整的。供配电系统中频率是不可调的。</a:t>
            </a:r>
          </a:p>
        </p:txBody>
      </p:sp>
      <p:sp>
        <p:nvSpPr>
          <p:cNvPr id="88082" name="Text Box 18">
            <a:extLst>
              <a:ext uri="{FF2B5EF4-FFF2-40B4-BE49-F238E27FC236}">
                <a16:creationId xmlns:a16="http://schemas.microsoft.com/office/drawing/2014/main" id="{FAD6252E-CC91-4719-803E-FE0B432EC90F}"/>
              </a:ext>
            </a:extLst>
          </p:cNvPr>
          <p:cNvSpPr txBox="1">
            <a:spLocks noChangeArrowheads="1"/>
          </p:cNvSpPr>
          <p:nvPr/>
        </p:nvSpPr>
        <p:spPr bwMode="auto">
          <a:xfrm>
            <a:off x="5688013" y="2673350"/>
            <a:ext cx="2916237" cy="3057525"/>
          </a:xfrm>
          <a:prstGeom prst="rect">
            <a:avLst/>
          </a:prstGeom>
          <a:solidFill>
            <a:srgbClr val="FFCCCC"/>
          </a:solidFill>
          <a:ln w="9525">
            <a:solidFill>
              <a:srgbClr val="FFCCCC"/>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800000"/>
                </a:solidFill>
                <a:latin typeface="Times New Roman" panose="02020603050405020304" pitchFamily="18" charset="0"/>
                <a:ea typeface="楷体_GB2312" panose="02010609030101010101" pitchFamily="49" charset="-122"/>
              </a:rPr>
              <a:t>   </a:t>
            </a:r>
            <a:r>
              <a:rPr lang="zh-CN" altLang="en-US" sz="2000" b="1">
                <a:solidFill>
                  <a:srgbClr val="800000"/>
                </a:solidFill>
                <a:latin typeface="Times New Roman" panose="02020603050405020304" pitchFamily="18" charset="0"/>
                <a:ea typeface="楷体_GB2312" panose="02010609030101010101" pitchFamily="49" charset="-122"/>
              </a:rPr>
              <a:t>电压在某一段时间内急剧变化而偏离额定值的现象，称为电压波动。周期性电压急剧变化引起电源光通量急剧波动而造成人的视觉感官不舒适的现象，称为闪变。电压正弦波畸变是</a:t>
            </a:r>
            <a:r>
              <a:rPr lang="zh-CN" altLang="en-US" sz="2000" b="1">
                <a:solidFill>
                  <a:srgbClr val="800000"/>
                </a:solidFill>
                <a:ea typeface="楷体_GB2312" panose="02010609030101010101" pitchFamily="49" charset="-122"/>
              </a:rPr>
              <a:t>由于电力系统中存在大量的非线性供用电设备造成的。</a:t>
            </a:r>
            <a:r>
              <a:rPr lang="zh-CN" altLang="en-US"/>
              <a:t> </a:t>
            </a:r>
            <a:r>
              <a:rPr lang="zh-CN" altLang="en-US" sz="2000">
                <a:solidFill>
                  <a:srgbClr val="800000"/>
                </a:solidFill>
                <a:latin typeface="Times New Roman" panose="02020603050405020304" pitchFamily="18" charset="0"/>
                <a:ea typeface="楷体_GB2312" panose="0201060903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88078"/>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88073"/>
                                        </p:tgtEl>
                                        <p:attrNameLst>
                                          <p:attrName>style.visibility</p:attrName>
                                        </p:attrNameLst>
                                      </p:cBhvr>
                                      <p:to>
                                        <p:strVal val="visible"/>
                                      </p:to>
                                    </p:set>
                                    <p:animEffect transition="in" filter="dissolve">
                                      <p:cBhvr>
                                        <p:cTn id="10" dur="500"/>
                                        <p:tgtEl>
                                          <p:spTgt spid="88073"/>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88075"/>
                                        </p:tgtEl>
                                        <p:attrNameLst>
                                          <p:attrName>style.visibility</p:attrName>
                                        </p:attrNameLst>
                                      </p:cBhvr>
                                      <p:to>
                                        <p:strVal val="visible"/>
                                      </p:to>
                                    </p:set>
                                    <p:animEffect transition="in" filter="box(in)">
                                      <p:cBhvr>
                                        <p:cTn id="14" dur="500"/>
                                        <p:tgtEl>
                                          <p:spTgt spid="88075"/>
                                        </p:tgtEl>
                                      </p:cBhvr>
                                    </p:animEffect>
                                  </p:childTnLst>
                                </p:cTn>
                              </p:par>
                            </p:childTnLst>
                          </p:cTn>
                        </p:par>
                        <p:par>
                          <p:cTn id="15" fill="hold" nodeType="afterGroup">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88079"/>
                                        </p:tgtEl>
                                        <p:attrNameLst>
                                          <p:attrName>style.visibility</p:attrName>
                                        </p:attrNameLst>
                                      </p:cBhvr>
                                      <p:to>
                                        <p:strVal val="visible"/>
                                      </p:to>
                                    </p:set>
                                    <p:animEffect transition="in" filter="strips(downRight)">
                                      <p:cBhvr>
                                        <p:cTn id="18" dur="500"/>
                                        <p:tgtEl>
                                          <p:spTgt spid="88079"/>
                                        </p:tgtEl>
                                      </p:cBhvr>
                                    </p:animEffect>
                                  </p:childTnLst>
                                </p:cTn>
                              </p:par>
                            </p:childTnLst>
                          </p:cTn>
                        </p:par>
                        <p:par>
                          <p:cTn id="19" fill="hold" nodeType="afterGroup">
                            <p:stCondLst>
                              <p:cond delay="1500"/>
                            </p:stCondLst>
                            <p:childTnLst>
                              <p:par>
                                <p:cTn id="20" presetID="18" presetClass="entr" presetSubtype="1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par>
                          <p:cTn id="23" fill="hold" nodeType="afterGroup">
                            <p:stCondLst>
                              <p:cond delay="2000"/>
                            </p:stCondLst>
                            <p:childTnLst>
                              <p:par>
                                <p:cTn id="24" presetID="51" presetClass="entr" presetSubtype="0" fill="hold" grpId="0" nodeType="afterEffect">
                                  <p:stCondLst>
                                    <p:cond delay="0"/>
                                  </p:stCondLst>
                                  <p:childTnLst>
                                    <p:set>
                                      <p:cBhvr>
                                        <p:cTn id="25" dur="1" fill="hold">
                                          <p:stCondLst>
                                            <p:cond delay="0"/>
                                          </p:stCondLst>
                                        </p:cTn>
                                        <p:tgtEl>
                                          <p:spTgt spid="88068"/>
                                        </p:tgtEl>
                                        <p:attrNameLst>
                                          <p:attrName>style.visibility</p:attrName>
                                        </p:attrNameLst>
                                      </p:cBhvr>
                                      <p:to>
                                        <p:strVal val="visible"/>
                                      </p:to>
                                    </p:set>
                                    <p:animEffect transition="in" filter="fade">
                                      <p:cBhvr>
                                        <p:cTn id="26" dur="385" decel="100000"/>
                                        <p:tgtEl>
                                          <p:spTgt spid="88068"/>
                                        </p:tgtEl>
                                      </p:cBhvr>
                                    </p:animEffect>
                                    <p:animScale>
                                      <p:cBhvr>
                                        <p:cTn id="27" dur="385" decel="100000"/>
                                        <p:tgtEl>
                                          <p:spTgt spid="88068"/>
                                        </p:tgtEl>
                                      </p:cBhvr>
                                      <p:from x="10000" y="10000"/>
                                      <p:to x="200000" y="450000"/>
                                    </p:animScale>
                                    <p:animScale>
                                      <p:cBhvr>
                                        <p:cTn id="28" dur="615" accel="100000" fill="hold">
                                          <p:stCondLst>
                                            <p:cond delay="385"/>
                                          </p:stCondLst>
                                        </p:cTn>
                                        <p:tgtEl>
                                          <p:spTgt spid="88068"/>
                                        </p:tgtEl>
                                      </p:cBhvr>
                                      <p:from x="200000" y="450000"/>
                                      <p:to x="100000" y="100000"/>
                                    </p:animScale>
                                    <p:set>
                                      <p:cBhvr>
                                        <p:cTn id="29" dur="385" fill="hold"/>
                                        <p:tgtEl>
                                          <p:spTgt spid="88068"/>
                                        </p:tgtEl>
                                        <p:attrNameLst>
                                          <p:attrName>ppt_x</p:attrName>
                                        </p:attrNameLst>
                                      </p:cBhvr>
                                      <p:to>
                                        <p:strVal val="(0.5)"/>
                                      </p:to>
                                    </p:set>
                                    <p:anim from="(0.5)" to="(#ppt_x)" calcmode="lin" valueType="num">
                                      <p:cBhvr>
                                        <p:cTn id="30" dur="615" accel="100000" fill="hold">
                                          <p:stCondLst>
                                            <p:cond delay="385"/>
                                          </p:stCondLst>
                                        </p:cTn>
                                        <p:tgtEl>
                                          <p:spTgt spid="88068"/>
                                        </p:tgtEl>
                                        <p:attrNameLst>
                                          <p:attrName>ppt_x</p:attrName>
                                        </p:attrNameLst>
                                      </p:cBhvr>
                                    </p:anim>
                                    <p:set>
                                      <p:cBhvr>
                                        <p:cTn id="31" dur="385" fill="hold"/>
                                        <p:tgtEl>
                                          <p:spTgt spid="88068"/>
                                        </p:tgtEl>
                                        <p:attrNameLst>
                                          <p:attrName>ppt_y</p:attrName>
                                        </p:attrNameLst>
                                      </p:cBhvr>
                                      <p:to>
                                        <p:strVal val="(#ppt_y+0.4)"/>
                                      </p:to>
                                    </p:set>
                                    <p:anim from="(#ppt_y+0.4)" to="(#ppt_y)" calcmode="lin" valueType="num">
                                      <p:cBhvr>
                                        <p:cTn id="32" dur="615" accel="100000" fill="hold">
                                          <p:stCondLst>
                                            <p:cond delay="385"/>
                                          </p:stCondLst>
                                        </p:cTn>
                                        <p:tgtEl>
                                          <p:spTgt spid="88068"/>
                                        </p:tgtEl>
                                        <p:attrNameLst>
                                          <p:attrName>ppt_y</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88080"/>
                                        </p:tgtEl>
                                        <p:attrNameLst>
                                          <p:attrName>style.visibility</p:attrName>
                                        </p:attrNameLst>
                                      </p:cBhvr>
                                      <p:to>
                                        <p:strVal val="visible"/>
                                      </p:to>
                                    </p:set>
                                    <p:anim calcmode="discrete" valueType="clr">
                                      <p:cBhvr override="childStyle">
                                        <p:cTn id="37" dur="80"/>
                                        <p:tgtEl>
                                          <p:spTgt spid="88080"/>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88080"/>
                                        </p:tgtEl>
                                        <p:attrNameLst>
                                          <p:attrName>fillcolor</p:attrName>
                                        </p:attrNameLst>
                                      </p:cBhvr>
                                      <p:tavLst>
                                        <p:tav tm="0">
                                          <p:val>
                                            <p:clrVal>
                                              <a:schemeClr val="accent2"/>
                                            </p:clrVal>
                                          </p:val>
                                        </p:tav>
                                        <p:tav tm="50000">
                                          <p:val>
                                            <p:clrVal>
                                              <a:schemeClr val="hlink"/>
                                            </p:clrVal>
                                          </p:val>
                                        </p:tav>
                                      </p:tavLst>
                                    </p:anim>
                                    <p:set>
                                      <p:cBhvr>
                                        <p:cTn id="39" dur="80"/>
                                        <p:tgtEl>
                                          <p:spTgt spid="88080"/>
                                        </p:tgtEl>
                                        <p:attrNameLst>
                                          <p:attrName>fill.type</p:attrName>
                                        </p:attrNameLst>
                                      </p:cBhvr>
                                      <p:to>
                                        <p:strVal val="solid"/>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88081"/>
                                        </p:tgtEl>
                                        <p:attrNameLst>
                                          <p:attrName>style.visibility</p:attrName>
                                        </p:attrNameLst>
                                      </p:cBhvr>
                                      <p:to>
                                        <p:strVal val="visible"/>
                                      </p:to>
                                    </p:set>
                                    <p:anim calcmode="discrete" valueType="clr">
                                      <p:cBhvr override="childStyle">
                                        <p:cTn id="44" dur="80"/>
                                        <p:tgtEl>
                                          <p:spTgt spid="88081"/>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88081"/>
                                        </p:tgtEl>
                                        <p:attrNameLst>
                                          <p:attrName>fillcolor</p:attrName>
                                        </p:attrNameLst>
                                      </p:cBhvr>
                                      <p:tavLst>
                                        <p:tav tm="0">
                                          <p:val>
                                            <p:clrVal>
                                              <a:schemeClr val="accent2"/>
                                            </p:clrVal>
                                          </p:val>
                                        </p:tav>
                                        <p:tav tm="50000">
                                          <p:val>
                                            <p:clrVal>
                                              <a:schemeClr val="hlink"/>
                                            </p:clrVal>
                                          </p:val>
                                        </p:tav>
                                      </p:tavLst>
                                    </p:anim>
                                    <p:set>
                                      <p:cBhvr>
                                        <p:cTn id="46" dur="80"/>
                                        <p:tgtEl>
                                          <p:spTgt spid="88081"/>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88082"/>
                                        </p:tgtEl>
                                        <p:attrNameLst>
                                          <p:attrName>style.visibility</p:attrName>
                                        </p:attrNameLst>
                                      </p:cBhvr>
                                      <p:to>
                                        <p:strVal val="visible"/>
                                      </p:to>
                                    </p:set>
                                    <p:animEffect transition="in" filter="wipe(up)">
                                      <p:cBhvr>
                                        <p:cTn id="51" dur="3000"/>
                                        <p:tgtEl>
                                          <p:spTgt spid="88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P spid="88075" grpId="0" animBg="1"/>
      <p:bldP spid="88079" grpId="0" animBg="1"/>
      <p:bldP spid="88080" grpId="0" animBg="1"/>
      <p:bldP spid="88081" grpId="0" animBg="1"/>
      <p:bldP spid="8808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708F3E1C-B065-4EC4-ABA7-9FBB00058AC3}"/>
              </a:ext>
            </a:extLst>
          </p:cNvPr>
          <p:cNvSpPr>
            <a:spLocks noChangeArrowheads="1"/>
          </p:cNvSpPr>
          <p:nvPr/>
        </p:nvSpPr>
        <p:spPr bwMode="auto">
          <a:xfrm>
            <a:off x="1439863" y="3392488"/>
            <a:ext cx="633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500" b="1">
                <a:solidFill>
                  <a:srgbClr val="000066"/>
                </a:solidFill>
                <a:latin typeface="黑体" panose="02010609060101010101" pitchFamily="49" charset="-122"/>
                <a:ea typeface="黑体" panose="02010609060101010101" pitchFamily="49" charset="-122"/>
              </a:rPr>
              <a:t>供配电系统电力变压器的额定电压 </a:t>
            </a:r>
          </a:p>
        </p:txBody>
      </p:sp>
      <p:sp>
        <p:nvSpPr>
          <p:cNvPr id="90118" name="Rectangle 6">
            <a:extLst>
              <a:ext uri="{FF2B5EF4-FFF2-40B4-BE49-F238E27FC236}">
                <a16:creationId xmlns:a16="http://schemas.microsoft.com/office/drawing/2014/main" id="{1CC244FC-20D2-4408-A11C-6393EA415DA1}"/>
              </a:ext>
            </a:extLst>
          </p:cNvPr>
          <p:cNvSpPr>
            <a:spLocks noChangeArrowheads="1"/>
          </p:cNvSpPr>
          <p:nvPr/>
        </p:nvSpPr>
        <p:spPr bwMode="auto">
          <a:xfrm>
            <a:off x="576263" y="1152525"/>
            <a:ext cx="8027987" cy="220980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nchor="ctr">
            <a:spAutoFit/>
          </a:bodyPr>
          <a:lstStyle/>
          <a:p>
            <a:pPr>
              <a:lnSpc>
                <a:spcPct val="105000"/>
              </a:lnSpc>
              <a:defRPr/>
            </a:pPr>
            <a:r>
              <a:rPr lang="en-US" altLang="zh-CN" sz="2300" b="1">
                <a:solidFill>
                  <a:srgbClr val="005000"/>
                </a:solidFill>
                <a:latin typeface="Times New Roman" pitchFamily="18" charset="0"/>
                <a:ea typeface="仿宋_GB2312" pitchFamily="49" charset="-122"/>
              </a:rPr>
              <a:t>    </a:t>
            </a:r>
            <a:r>
              <a:rPr lang="zh-CN" altLang="en-US" sz="2300" b="1">
                <a:solidFill>
                  <a:srgbClr val="005000"/>
                </a:solidFill>
                <a:latin typeface="Times New Roman" pitchFamily="18" charset="0"/>
                <a:ea typeface="仿宋_GB2312" pitchFamily="49" charset="-122"/>
              </a:rPr>
              <a:t>工厂供配电电压的高低，对电能质量及降低电能损耗均有重</a:t>
            </a:r>
          </a:p>
          <a:p>
            <a:pPr>
              <a:lnSpc>
                <a:spcPct val="105000"/>
              </a:lnSpc>
              <a:defRPr/>
            </a:pPr>
            <a:r>
              <a:rPr lang="zh-CN" altLang="en-US" sz="2300" b="1">
                <a:solidFill>
                  <a:srgbClr val="005000"/>
                </a:solidFill>
                <a:latin typeface="Times New Roman" pitchFamily="18" charset="0"/>
                <a:ea typeface="仿宋_GB2312" pitchFamily="49" charset="-122"/>
              </a:rPr>
              <a:t>大的影响。在输送功率一定的情况下，若提高供电电压，就能</a:t>
            </a:r>
          </a:p>
          <a:p>
            <a:pPr>
              <a:lnSpc>
                <a:spcPct val="105000"/>
              </a:lnSpc>
              <a:defRPr/>
            </a:pPr>
            <a:r>
              <a:rPr lang="zh-CN" altLang="en-US" sz="2300" b="1">
                <a:solidFill>
                  <a:srgbClr val="005000"/>
                </a:solidFill>
                <a:latin typeface="Times New Roman" pitchFamily="18" charset="0"/>
                <a:ea typeface="仿宋_GB2312" pitchFamily="49" charset="-122"/>
              </a:rPr>
              <a:t>减少电能损耗，提高用户端电压质量。从另一方面讲，电压等</a:t>
            </a:r>
          </a:p>
          <a:p>
            <a:pPr>
              <a:lnSpc>
                <a:spcPct val="105000"/>
              </a:lnSpc>
              <a:defRPr/>
            </a:pPr>
            <a:r>
              <a:rPr lang="zh-CN" altLang="en-US" sz="2300" b="1">
                <a:solidFill>
                  <a:srgbClr val="005000"/>
                </a:solidFill>
                <a:latin typeface="Times New Roman" pitchFamily="18" charset="0"/>
                <a:ea typeface="仿宋_GB2312" pitchFamily="49" charset="-122"/>
              </a:rPr>
              <a:t>级越高，对设备的绝缘性能要求也越高，投资费用相应增加。</a:t>
            </a:r>
          </a:p>
          <a:p>
            <a:pPr>
              <a:lnSpc>
                <a:spcPct val="105000"/>
              </a:lnSpc>
              <a:defRPr/>
            </a:pPr>
            <a:r>
              <a:rPr lang="zh-CN" altLang="en-US" sz="2300" b="1">
                <a:solidFill>
                  <a:srgbClr val="005000"/>
                </a:solidFill>
                <a:latin typeface="Times New Roman" pitchFamily="18" charset="0"/>
                <a:ea typeface="仿宋_GB2312" pitchFamily="49" charset="-122"/>
              </a:rPr>
              <a:t>因此，供配电电压的选择主要取决于</a:t>
            </a:r>
            <a:r>
              <a:rPr lang="zh-CN" altLang="en-US" sz="2300" b="1">
                <a:solidFill>
                  <a:srgbClr val="FF0000"/>
                </a:solidFill>
                <a:latin typeface="Times New Roman" pitchFamily="18" charset="0"/>
                <a:ea typeface="仿宋_GB2312" pitchFamily="49" charset="-122"/>
              </a:rPr>
              <a:t>用电负荷的大小和供电距</a:t>
            </a:r>
          </a:p>
          <a:p>
            <a:pPr>
              <a:lnSpc>
                <a:spcPct val="105000"/>
              </a:lnSpc>
              <a:defRPr/>
            </a:pPr>
            <a:r>
              <a:rPr lang="zh-CN" altLang="en-US" sz="2300" b="1">
                <a:solidFill>
                  <a:srgbClr val="FF0000"/>
                </a:solidFill>
                <a:latin typeface="Times New Roman" pitchFamily="18" charset="0"/>
                <a:ea typeface="仿宋_GB2312" pitchFamily="49" charset="-122"/>
              </a:rPr>
              <a:t>离的长短。 </a:t>
            </a:r>
          </a:p>
        </p:txBody>
      </p:sp>
      <p:sp>
        <p:nvSpPr>
          <p:cNvPr id="61446" name="Rectangle 11">
            <a:extLst>
              <a:ext uri="{FF2B5EF4-FFF2-40B4-BE49-F238E27FC236}">
                <a16:creationId xmlns:a16="http://schemas.microsoft.com/office/drawing/2014/main" id="{DD43E5E6-9BBE-47A2-A7EB-4724FE480D4D}"/>
              </a:ext>
            </a:extLst>
          </p:cNvPr>
          <p:cNvSpPr>
            <a:spLocks noChangeArrowheads="1"/>
          </p:cNvSpPr>
          <p:nvPr/>
        </p:nvSpPr>
        <p:spPr bwMode="auto">
          <a:xfrm>
            <a:off x="539750" y="4208463"/>
            <a:ext cx="8174038" cy="1543050"/>
          </a:xfrm>
          <a:prstGeom prst="rect">
            <a:avLst/>
          </a:prstGeom>
          <a:gradFill rotWithShape="1">
            <a:gsLst>
              <a:gs pos="0">
                <a:srgbClr val="FFFFFF">
                  <a:alpha val="300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300" b="1">
                <a:solidFill>
                  <a:srgbClr val="005000"/>
                </a:solidFill>
                <a:latin typeface="Times New Roman" panose="02020603050405020304" pitchFamily="18" charset="0"/>
                <a:ea typeface="仿宋_GB2312" pitchFamily="49" charset="-122"/>
              </a:rPr>
              <a:t> ①</a:t>
            </a:r>
            <a:r>
              <a:rPr lang="zh-CN" altLang="en-US" sz="2300" b="1">
                <a:solidFill>
                  <a:srgbClr val="005000"/>
                </a:solidFill>
                <a:latin typeface="Times New Roman" panose="02020603050405020304" pitchFamily="18" charset="0"/>
                <a:ea typeface="仿宋_GB2312" pitchFamily="49" charset="-122"/>
              </a:rPr>
              <a:t>一次绕组的额定电压＝配电网的额定电压</a:t>
            </a:r>
          </a:p>
          <a:p>
            <a:pPr eaLnBrk="1" hangingPunct="1">
              <a:lnSpc>
                <a:spcPct val="110000"/>
              </a:lnSpc>
            </a:pPr>
            <a:r>
              <a:rPr lang="zh-CN" altLang="en-US" sz="2300" b="1">
                <a:solidFill>
                  <a:srgbClr val="005000"/>
                </a:solidFill>
                <a:latin typeface="Times New Roman" panose="02020603050405020304" pitchFamily="18" charset="0"/>
                <a:ea typeface="仿宋_GB2312" pitchFamily="49" charset="-122"/>
              </a:rPr>
              <a:t> ②二次绕组额定电压是指变压器的一次绕组加额定电压，二次绕组开路时的空载电压。</a:t>
            </a:r>
          </a:p>
          <a:p>
            <a:pPr eaLnBrk="1" hangingPunct="1">
              <a:lnSpc>
                <a:spcPct val="110000"/>
              </a:lnSpc>
            </a:pPr>
            <a:r>
              <a:rPr lang="zh-CN" altLang="en-US" sz="2300" b="1">
                <a:solidFill>
                  <a:srgbClr val="005000"/>
                </a:solidFill>
                <a:latin typeface="Times New Roman" panose="02020603050405020304" pitchFamily="18" charset="0"/>
                <a:ea typeface="仿宋_GB2312" pitchFamily="49" charset="-122"/>
              </a:rPr>
              <a:t>    </a:t>
            </a:r>
            <a:r>
              <a:rPr lang="zh-CN" altLang="en-US" sz="2300" b="1">
                <a:solidFill>
                  <a:srgbClr val="FF0000"/>
                </a:solidFill>
                <a:latin typeface="Times New Roman" panose="02020603050405020304" pitchFamily="18" charset="0"/>
                <a:ea typeface="仿宋_GB2312" pitchFamily="49" charset="-122"/>
              </a:rPr>
              <a:t>变压器的二次绕组端电压应高于供电电网电压</a:t>
            </a:r>
            <a:r>
              <a:rPr lang="en-US" altLang="zh-CN" sz="2300" b="1">
                <a:solidFill>
                  <a:srgbClr val="FF0000"/>
                </a:solidFill>
                <a:latin typeface="Times New Roman" panose="02020603050405020304" pitchFamily="18" charset="0"/>
                <a:ea typeface="仿宋_GB2312" pitchFamily="49" charset="-122"/>
              </a:rPr>
              <a:t>10%</a:t>
            </a:r>
            <a:r>
              <a:rPr lang="zh-CN" altLang="en-US" sz="2300" b="1">
                <a:solidFill>
                  <a:srgbClr val="FF0000"/>
                </a:solidFill>
                <a:latin typeface="Times New Roman" panose="02020603050405020304" pitchFamily="18" charset="0"/>
                <a:ea typeface="仿宋_GB2312" pitchFamily="49" charset="-122"/>
              </a:rPr>
              <a:t>。</a:t>
            </a:r>
          </a:p>
        </p:txBody>
      </p:sp>
      <p:grpSp>
        <p:nvGrpSpPr>
          <p:cNvPr id="61447" name="Group 13">
            <a:extLst>
              <a:ext uri="{FF2B5EF4-FFF2-40B4-BE49-F238E27FC236}">
                <a16:creationId xmlns:a16="http://schemas.microsoft.com/office/drawing/2014/main" id="{CCD5B8AF-F7DE-41C7-8BF8-23324C0341F6}"/>
              </a:ext>
            </a:extLst>
          </p:cNvPr>
          <p:cNvGrpSpPr>
            <a:grpSpLocks/>
          </p:cNvGrpSpPr>
          <p:nvPr/>
        </p:nvGrpSpPr>
        <p:grpSpPr bwMode="auto">
          <a:xfrm>
            <a:off x="1908175" y="476250"/>
            <a:ext cx="5580063" cy="574675"/>
            <a:chOff x="862" y="686"/>
            <a:chExt cx="4150" cy="362"/>
          </a:xfrm>
        </p:grpSpPr>
        <p:sp>
          <p:nvSpPr>
            <p:cNvPr id="61448" name="AutoShape 14">
              <a:extLst>
                <a:ext uri="{FF2B5EF4-FFF2-40B4-BE49-F238E27FC236}">
                  <a16:creationId xmlns:a16="http://schemas.microsoft.com/office/drawing/2014/main" id="{B1E3EFC3-8BB9-4212-8277-7FD6B66D1C9A}"/>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9" name="Rectangle 15">
              <a:extLst>
                <a:ext uri="{FF2B5EF4-FFF2-40B4-BE49-F238E27FC236}">
                  <a16:creationId xmlns:a16="http://schemas.microsoft.com/office/drawing/2014/main" id="{23757616-59FF-47E7-AF4A-B7483580AC6A}"/>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0" name="Rectangle 16">
              <a:extLst>
                <a:ext uri="{FF2B5EF4-FFF2-40B4-BE49-F238E27FC236}">
                  <a16:creationId xmlns:a16="http://schemas.microsoft.com/office/drawing/2014/main" id="{24EBC65E-8B1C-4E4F-9767-161D44F6B63F}"/>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rgbClr val="800000"/>
                  </a:solidFill>
                  <a:latin typeface="Times New Roman" panose="02020603050405020304" pitchFamily="18" charset="0"/>
                  <a:ea typeface="隶书" panose="02010509060101010101" pitchFamily="49" charset="-122"/>
                </a:rPr>
                <a:t>1.5</a:t>
              </a:r>
              <a:r>
                <a:rPr lang="en-US" altLang="zh-CN" sz="2800">
                  <a:solidFill>
                    <a:srgbClr val="800000"/>
                  </a:solidFill>
                  <a:latin typeface="隶书" panose="02010509060101010101" pitchFamily="49" charset="-122"/>
                  <a:ea typeface="隶书" panose="02010509060101010101" pitchFamily="49" charset="-122"/>
                </a:rPr>
                <a:t> </a:t>
              </a:r>
              <a:r>
                <a:rPr lang="zh-CN" altLang="en-US" sz="2800">
                  <a:solidFill>
                    <a:srgbClr val="800000"/>
                  </a:solidFill>
                  <a:latin typeface="隶书" panose="02010509060101010101" pitchFamily="49" charset="-122"/>
                  <a:ea typeface="隶书" panose="02010509060101010101" pitchFamily="49" charset="-122"/>
                </a:rPr>
                <a:t>供配电电压的选择 </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C1CCD895-2FED-4EA0-BFB0-07B084C228BF}"/>
              </a:ext>
            </a:extLst>
          </p:cNvPr>
          <p:cNvSpPr>
            <a:spLocks noChangeArrowheads="1"/>
          </p:cNvSpPr>
          <p:nvPr/>
        </p:nvSpPr>
        <p:spPr bwMode="auto">
          <a:xfrm>
            <a:off x="539750" y="1592263"/>
            <a:ext cx="27717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300" b="1">
                <a:solidFill>
                  <a:srgbClr val="800000"/>
                </a:solidFill>
                <a:latin typeface="黑体" panose="02010609060101010101" pitchFamily="49" charset="-122"/>
                <a:ea typeface="黑体" panose="02010609060101010101" pitchFamily="49" charset="-122"/>
              </a:rPr>
              <a:t>电压的适用范围 </a:t>
            </a:r>
          </a:p>
        </p:txBody>
      </p:sp>
      <p:sp>
        <p:nvSpPr>
          <p:cNvPr id="62467" name="Rectangle 8">
            <a:extLst>
              <a:ext uri="{FF2B5EF4-FFF2-40B4-BE49-F238E27FC236}">
                <a16:creationId xmlns:a16="http://schemas.microsoft.com/office/drawing/2014/main" id="{8E4BC01B-853D-4CE9-9E99-42639B77A05F}"/>
              </a:ext>
            </a:extLst>
          </p:cNvPr>
          <p:cNvSpPr>
            <a:spLocks noChangeArrowheads="1"/>
          </p:cNvSpPr>
          <p:nvPr/>
        </p:nvSpPr>
        <p:spPr bwMode="auto">
          <a:xfrm>
            <a:off x="647700" y="2384425"/>
            <a:ext cx="8174038" cy="1928813"/>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300" b="1">
                <a:solidFill>
                  <a:srgbClr val="003300"/>
                </a:solidFill>
                <a:latin typeface="Times New Roman" panose="02020603050405020304" pitchFamily="18" charset="0"/>
                <a:ea typeface="仿宋_GB2312" pitchFamily="49" charset="-122"/>
              </a:rPr>
              <a:t>220kV</a:t>
            </a:r>
            <a:r>
              <a:rPr lang="zh-CN" altLang="en-US" sz="2300" b="1">
                <a:solidFill>
                  <a:srgbClr val="003300"/>
                </a:solidFill>
                <a:latin typeface="Times New Roman" panose="02020603050405020304" pitchFamily="18" charset="0"/>
                <a:ea typeface="仿宋_GB2312" pitchFamily="49" charset="-122"/>
              </a:rPr>
              <a:t>及以上：为输电电压，用来完成电能的远距离输送。</a:t>
            </a:r>
          </a:p>
          <a:p>
            <a:pPr eaLnBrk="1" hangingPunct="1">
              <a:lnSpc>
                <a:spcPct val="110000"/>
              </a:lnSpc>
            </a:pPr>
            <a:r>
              <a:rPr lang="en-US" altLang="zh-CN" sz="2300" b="1">
                <a:solidFill>
                  <a:srgbClr val="003300"/>
                </a:solidFill>
                <a:latin typeface="Times New Roman" panose="02020603050405020304" pitchFamily="18" charset="0"/>
                <a:ea typeface="仿宋_GB2312" pitchFamily="49" charset="-122"/>
              </a:rPr>
              <a:t>110kV</a:t>
            </a:r>
            <a:r>
              <a:rPr lang="zh-CN" altLang="en-US" sz="2300" b="1">
                <a:solidFill>
                  <a:srgbClr val="003300"/>
                </a:solidFill>
                <a:latin typeface="Times New Roman" panose="02020603050405020304" pitchFamily="18" charset="0"/>
                <a:ea typeface="仿宋_GB2312" pitchFamily="49" charset="-122"/>
              </a:rPr>
              <a:t>及以下：为配电电压，完成降压和电能的分配。</a:t>
            </a:r>
          </a:p>
          <a:p>
            <a:pPr eaLnBrk="1" hangingPunct="1">
              <a:lnSpc>
                <a:spcPct val="110000"/>
              </a:lnSpc>
            </a:pPr>
            <a:r>
              <a:rPr lang="en-US" altLang="zh-CN" sz="2300" b="1">
                <a:solidFill>
                  <a:srgbClr val="003300"/>
                </a:solidFill>
                <a:latin typeface="Times New Roman" panose="02020603050405020304" pitchFamily="18" charset="0"/>
                <a:ea typeface="仿宋_GB2312" pitchFamily="49" charset="-122"/>
              </a:rPr>
              <a:t>35</a:t>
            </a:r>
            <a:r>
              <a:rPr lang="zh-CN" altLang="en-US" sz="2300" b="1">
                <a:solidFill>
                  <a:srgbClr val="003300"/>
                </a:solidFill>
                <a:latin typeface="Times New Roman" panose="02020603050405020304" pitchFamily="18" charset="0"/>
                <a:ea typeface="仿宋_GB2312" pitchFamily="49" charset="-122"/>
              </a:rPr>
              <a:t>～</a:t>
            </a:r>
            <a:r>
              <a:rPr lang="en-US" altLang="zh-CN" sz="2300" b="1">
                <a:solidFill>
                  <a:srgbClr val="003300"/>
                </a:solidFill>
                <a:latin typeface="Times New Roman" panose="02020603050405020304" pitchFamily="18" charset="0"/>
                <a:ea typeface="仿宋_GB2312" pitchFamily="49" charset="-122"/>
              </a:rPr>
              <a:t>110kV</a:t>
            </a:r>
            <a:r>
              <a:rPr lang="zh-CN" altLang="en-US" sz="2300" b="1">
                <a:solidFill>
                  <a:srgbClr val="003300"/>
                </a:solidFill>
                <a:latin typeface="Times New Roman" panose="02020603050405020304" pitchFamily="18" charset="0"/>
                <a:ea typeface="仿宋_GB2312" pitchFamily="49" charset="-122"/>
              </a:rPr>
              <a:t>配电网：高压配电网；</a:t>
            </a:r>
          </a:p>
          <a:p>
            <a:pPr eaLnBrk="1" hangingPunct="1">
              <a:lnSpc>
                <a:spcPct val="110000"/>
              </a:lnSpc>
            </a:pPr>
            <a:r>
              <a:rPr lang="en-US" altLang="zh-CN" sz="2300" b="1">
                <a:solidFill>
                  <a:srgbClr val="003300"/>
                </a:solidFill>
                <a:latin typeface="Times New Roman" panose="02020603050405020304" pitchFamily="18" charset="0"/>
                <a:ea typeface="仿宋_GB2312" pitchFamily="49" charset="-122"/>
              </a:rPr>
              <a:t>10</a:t>
            </a:r>
            <a:r>
              <a:rPr lang="zh-CN" altLang="en-US" sz="2300" b="1">
                <a:solidFill>
                  <a:srgbClr val="003300"/>
                </a:solidFill>
                <a:latin typeface="Times New Roman" panose="02020603050405020304" pitchFamily="18" charset="0"/>
                <a:ea typeface="仿宋_GB2312" pitchFamily="49" charset="-122"/>
              </a:rPr>
              <a:t>～</a:t>
            </a:r>
            <a:r>
              <a:rPr lang="en-US" altLang="zh-CN" sz="2300" b="1">
                <a:solidFill>
                  <a:srgbClr val="003300"/>
                </a:solidFill>
                <a:latin typeface="Times New Roman" panose="02020603050405020304" pitchFamily="18" charset="0"/>
                <a:ea typeface="仿宋_GB2312" pitchFamily="49" charset="-122"/>
              </a:rPr>
              <a:t>35kV</a:t>
            </a:r>
            <a:r>
              <a:rPr lang="zh-CN" altLang="en-US" sz="2300" b="1">
                <a:solidFill>
                  <a:srgbClr val="003300"/>
                </a:solidFill>
                <a:latin typeface="Times New Roman" panose="02020603050405020304" pitchFamily="18" charset="0"/>
                <a:ea typeface="仿宋_GB2312" pitchFamily="49" charset="-122"/>
              </a:rPr>
              <a:t>配电网：中压配电网；</a:t>
            </a:r>
          </a:p>
          <a:p>
            <a:pPr eaLnBrk="1" hangingPunct="1">
              <a:lnSpc>
                <a:spcPct val="110000"/>
              </a:lnSpc>
            </a:pPr>
            <a:r>
              <a:rPr lang="en-US" altLang="zh-CN" sz="2300" b="1">
                <a:solidFill>
                  <a:srgbClr val="003300"/>
                </a:solidFill>
                <a:latin typeface="Times New Roman" panose="02020603050405020304" pitchFamily="18" charset="0"/>
                <a:ea typeface="仿宋_GB2312" pitchFamily="49" charset="-122"/>
              </a:rPr>
              <a:t>1kV</a:t>
            </a:r>
            <a:r>
              <a:rPr lang="zh-CN" altLang="en-US" sz="2300" b="1">
                <a:solidFill>
                  <a:srgbClr val="003300"/>
                </a:solidFill>
                <a:latin typeface="Times New Roman" panose="02020603050405020304" pitchFamily="18" charset="0"/>
                <a:ea typeface="仿宋_GB2312" pitchFamily="49" charset="-122"/>
              </a:rPr>
              <a:t>以下：为低压配电网；</a:t>
            </a:r>
          </a:p>
        </p:txBody>
      </p:sp>
      <p:grpSp>
        <p:nvGrpSpPr>
          <p:cNvPr id="62468" name="Group 9">
            <a:extLst>
              <a:ext uri="{FF2B5EF4-FFF2-40B4-BE49-F238E27FC236}">
                <a16:creationId xmlns:a16="http://schemas.microsoft.com/office/drawing/2014/main" id="{B98EBA5B-DAD2-44F5-92DB-7762CCAFE86A}"/>
              </a:ext>
            </a:extLst>
          </p:cNvPr>
          <p:cNvGrpSpPr>
            <a:grpSpLocks/>
          </p:cNvGrpSpPr>
          <p:nvPr/>
        </p:nvGrpSpPr>
        <p:grpSpPr bwMode="auto">
          <a:xfrm>
            <a:off x="1584325" y="657225"/>
            <a:ext cx="6229350" cy="574675"/>
            <a:chOff x="862" y="686"/>
            <a:chExt cx="4150" cy="362"/>
          </a:xfrm>
        </p:grpSpPr>
        <p:sp>
          <p:nvSpPr>
            <p:cNvPr id="62469" name="AutoShape 10">
              <a:extLst>
                <a:ext uri="{FF2B5EF4-FFF2-40B4-BE49-F238E27FC236}">
                  <a16:creationId xmlns:a16="http://schemas.microsoft.com/office/drawing/2014/main" id="{8CF14640-608A-4C30-9448-D62E6781D137}"/>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0" name="Rectangle 11">
              <a:extLst>
                <a:ext uri="{FF2B5EF4-FFF2-40B4-BE49-F238E27FC236}">
                  <a16:creationId xmlns:a16="http://schemas.microsoft.com/office/drawing/2014/main" id="{EAC3A2CE-838B-4585-8DE8-7BB9703F2DEB}"/>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1" name="Rectangle 12">
              <a:extLst>
                <a:ext uri="{FF2B5EF4-FFF2-40B4-BE49-F238E27FC236}">
                  <a16:creationId xmlns:a16="http://schemas.microsoft.com/office/drawing/2014/main" id="{72FDA174-D2E6-4EA9-8A54-8B82CF40DFD3}"/>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电压等级适用范围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E4BBF51B-79B3-46C1-9C7F-F69100658EA1}"/>
              </a:ext>
            </a:extLst>
          </p:cNvPr>
          <p:cNvSpPr>
            <a:spLocks noChangeArrowheads="1"/>
          </p:cNvSpPr>
          <p:nvPr/>
        </p:nvSpPr>
        <p:spPr bwMode="auto">
          <a:xfrm>
            <a:off x="611188" y="1557338"/>
            <a:ext cx="8353425" cy="3541712"/>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30000"/>
              </a:spcBef>
            </a:pPr>
            <a:r>
              <a:rPr lang="en-US" altLang="zh-CN" sz="2400" b="1">
                <a:solidFill>
                  <a:srgbClr val="003300"/>
                </a:solidFill>
                <a:latin typeface="Times New Roman" panose="02020603050405020304" pitchFamily="18" charset="0"/>
                <a:ea typeface="仿宋_GB2312" pitchFamily="49" charset="-122"/>
              </a:rPr>
              <a:t>    </a:t>
            </a:r>
            <a:r>
              <a:rPr lang="zh-CN" altLang="en-US" sz="2400" b="1">
                <a:solidFill>
                  <a:srgbClr val="003300"/>
                </a:solidFill>
                <a:latin typeface="Times New Roman" panose="02020603050405020304" pitchFamily="18" charset="0"/>
                <a:ea typeface="仿宋_GB2312" pitchFamily="49" charset="-122"/>
              </a:rPr>
              <a:t>工矿企业用户的供配电电压有高压和低压两种</a:t>
            </a:r>
          </a:p>
          <a:p>
            <a:pPr algn="just" eaLnBrk="1" hangingPunct="1">
              <a:lnSpc>
                <a:spcPct val="110000"/>
              </a:lnSpc>
              <a:spcBef>
                <a:spcPct val="30000"/>
              </a:spcBef>
            </a:pPr>
            <a:r>
              <a:rPr lang="zh-CN" altLang="en-US" sz="2400" b="1">
                <a:solidFill>
                  <a:srgbClr val="003300"/>
                </a:solidFill>
                <a:latin typeface="Times New Roman" panose="02020603050405020304" pitchFamily="18" charset="0"/>
                <a:ea typeface="仿宋_GB2312" pitchFamily="49" charset="-122"/>
              </a:rPr>
              <a:t>    </a:t>
            </a:r>
            <a:r>
              <a:rPr lang="zh-CN" altLang="en-US" sz="2400" b="1">
                <a:solidFill>
                  <a:srgbClr val="FF0000"/>
                </a:solidFill>
                <a:latin typeface="仿宋_GB2312" pitchFamily="49" charset="-122"/>
                <a:ea typeface="仿宋_GB2312" pitchFamily="49" charset="-122"/>
              </a:rPr>
              <a:t>①</a:t>
            </a:r>
            <a:r>
              <a:rPr lang="zh-CN" altLang="en-US" sz="2400" b="1">
                <a:solidFill>
                  <a:srgbClr val="FF0000"/>
                </a:solidFill>
                <a:latin typeface="Times New Roman" panose="02020603050405020304" pitchFamily="18" charset="0"/>
                <a:ea typeface="仿宋_GB2312" pitchFamily="49" charset="-122"/>
              </a:rPr>
              <a:t>中、小型企业通常采用</a:t>
            </a:r>
            <a:r>
              <a:rPr lang="en-US" altLang="zh-CN" sz="2400" b="1">
                <a:solidFill>
                  <a:srgbClr val="FF0000"/>
                </a:solidFill>
                <a:latin typeface="Times New Roman" panose="02020603050405020304" pitchFamily="18" charset="0"/>
                <a:ea typeface="仿宋_GB2312" pitchFamily="49" charset="-122"/>
              </a:rPr>
              <a:t>6</a:t>
            </a:r>
            <a:r>
              <a:rPr lang="zh-CN" altLang="en-US" sz="2400" b="1">
                <a:solidFill>
                  <a:srgbClr val="FF0000"/>
                </a:solidFill>
                <a:latin typeface="Times New Roman" panose="02020603050405020304" pitchFamily="18" charset="0"/>
                <a:ea typeface="仿宋_GB2312" pitchFamily="49" charset="-122"/>
              </a:rPr>
              <a:t>～</a:t>
            </a:r>
            <a:r>
              <a:rPr lang="en-US" altLang="zh-CN" sz="2400" b="1">
                <a:solidFill>
                  <a:srgbClr val="FF0000"/>
                </a:solidFill>
                <a:latin typeface="Times New Roman" panose="02020603050405020304" pitchFamily="18" charset="0"/>
                <a:ea typeface="仿宋_GB2312" pitchFamily="49" charset="-122"/>
              </a:rPr>
              <a:t>10kV</a:t>
            </a:r>
            <a:r>
              <a:rPr lang="zh-CN" altLang="en-US" sz="2400" b="1">
                <a:solidFill>
                  <a:srgbClr val="FF0000"/>
                </a:solidFill>
                <a:latin typeface="Times New Roman" panose="02020603050405020304" pitchFamily="18" charset="0"/>
                <a:ea typeface="仿宋_GB2312" pitchFamily="49" charset="-122"/>
              </a:rPr>
              <a:t>的电压等级</a:t>
            </a:r>
            <a:r>
              <a:rPr lang="zh-CN" altLang="en-US" sz="2400" b="1">
                <a:solidFill>
                  <a:srgbClr val="003300"/>
                </a:solidFill>
                <a:latin typeface="Times New Roman" panose="02020603050405020304" pitchFamily="18" charset="0"/>
                <a:ea typeface="仿宋_GB2312" pitchFamily="49" charset="-122"/>
              </a:rPr>
              <a:t>，当</a:t>
            </a:r>
            <a:r>
              <a:rPr lang="en-US" altLang="zh-CN" sz="2400" b="1">
                <a:solidFill>
                  <a:srgbClr val="003300"/>
                </a:solidFill>
                <a:latin typeface="Times New Roman" panose="02020603050405020304" pitchFamily="18" charset="0"/>
                <a:ea typeface="仿宋_GB2312" pitchFamily="49" charset="-122"/>
              </a:rPr>
              <a:t>6kV</a:t>
            </a:r>
            <a:r>
              <a:rPr lang="zh-CN" altLang="en-US" sz="2400" b="1">
                <a:solidFill>
                  <a:srgbClr val="003300"/>
                </a:solidFill>
                <a:latin typeface="Times New Roman" panose="02020603050405020304" pitchFamily="18" charset="0"/>
                <a:ea typeface="仿宋_GB2312" pitchFamily="49" charset="-122"/>
              </a:rPr>
              <a:t>用电设备的总容量较大，选用</a:t>
            </a:r>
            <a:r>
              <a:rPr lang="en-US" altLang="zh-CN" sz="2400" b="1">
                <a:solidFill>
                  <a:srgbClr val="003300"/>
                </a:solidFill>
                <a:latin typeface="Times New Roman" panose="02020603050405020304" pitchFamily="18" charset="0"/>
                <a:ea typeface="仿宋_GB2312" pitchFamily="49" charset="-122"/>
              </a:rPr>
              <a:t>6kV</a:t>
            </a:r>
            <a:r>
              <a:rPr lang="zh-CN" altLang="en-US" sz="2400" b="1">
                <a:solidFill>
                  <a:srgbClr val="003300"/>
                </a:solidFill>
                <a:latin typeface="Times New Roman" panose="02020603050405020304" pitchFamily="18" charset="0"/>
                <a:ea typeface="仿宋_GB2312" pitchFamily="49" charset="-122"/>
              </a:rPr>
              <a:t>就比较经济合理；</a:t>
            </a:r>
          </a:p>
          <a:p>
            <a:pPr algn="just" eaLnBrk="1" hangingPunct="1">
              <a:lnSpc>
                <a:spcPct val="110000"/>
              </a:lnSpc>
              <a:spcBef>
                <a:spcPct val="30000"/>
              </a:spcBef>
            </a:pPr>
            <a:r>
              <a:rPr lang="zh-CN" altLang="en-US" sz="2400" b="1">
                <a:solidFill>
                  <a:srgbClr val="003300"/>
                </a:solidFill>
                <a:latin typeface="Times New Roman" panose="02020603050405020304" pitchFamily="18" charset="0"/>
                <a:ea typeface="仿宋_GB2312" pitchFamily="49" charset="-122"/>
              </a:rPr>
              <a:t>    </a:t>
            </a:r>
            <a:r>
              <a:rPr lang="zh-CN" altLang="en-US" sz="2400" b="1">
                <a:solidFill>
                  <a:srgbClr val="FF0000"/>
                </a:solidFill>
                <a:latin typeface="仿宋_GB2312" pitchFamily="49" charset="-122"/>
                <a:ea typeface="仿宋_GB2312" pitchFamily="49" charset="-122"/>
              </a:rPr>
              <a:t>②</a:t>
            </a:r>
            <a:r>
              <a:rPr lang="zh-CN" altLang="en-US" sz="2400" b="1">
                <a:solidFill>
                  <a:srgbClr val="FF0000"/>
                </a:solidFill>
                <a:latin typeface="Times New Roman" panose="02020603050405020304" pitchFamily="18" charset="0"/>
                <a:ea typeface="仿宋_GB2312" pitchFamily="49" charset="-122"/>
              </a:rPr>
              <a:t>大型工厂宜采用</a:t>
            </a:r>
            <a:r>
              <a:rPr lang="en-US" altLang="zh-CN" sz="2400" b="1">
                <a:solidFill>
                  <a:srgbClr val="FF0000"/>
                </a:solidFill>
                <a:latin typeface="Times New Roman" panose="02020603050405020304" pitchFamily="18" charset="0"/>
                <a:ea typeface="仿宋_GB2312" pitchFamily="49" charset="-122"/>
              </a:rPr>
              <a:t>35</a:t>
            </a:r>
            <a:r>
              <a:rPr lang="zh-CN" altLang="en-US" sz="2400" b="1">
                <a:solidFill>
                  <a:srgbClr val="FF0000"/>
                </a:solidFill>
                <a:latin typeface="Times New Roman" panose="02020603050405020304" pitchFamily="18" charset="0"/>
                <a:ea typeface="仿宋_GB2312" pitchFamily="49" charset="-122"/>
              </a:rPr>
              <a:t>～</a:t>
            </a:r>
            <a:r>
              <a:rPr lang="en-US" altLang="zh-CN" sz="2400" b="1">
                <a:solidFill>
                  <a:srgbClr val="FF0000"/>
                </a:solidFill>
                <a:latin typeface="Times New Roman" panose="02020603050405020304" pitchFamily="18" charset="0"/>
                <a:ea typeface="仿宋_GB2312" pitchFamily="49" charset="-122"/>
              </a:rPr>
              <a:t>110kV</a:t>
            </a:r>
            <a:r>
              <a:rPr lang="zh-CN" altLang="en-US" sz="2400" b="1">
                <a:solidFill>
                  <a:srgbClr val="FF0000"/>
                </a:solidFill>
                <a:latin typeface="Times New Roman" panose="02020603050405020304" pitchFamily="18" charset="0"/>
                <a:ea typeface="仿宋_GB2312" pitchFamily="49" charset="-122"/>
              </a:rPr>
              <a:t>电压等级</a:t>
            </a:r>
            <a:r>
              <a:rPr lang="zh-CN" altLang="en-US" sz="2400" b="1">
                <a:solidFill>
                  <a:srgbClr val="003300"/>
                </a:solidFill>
                <a:latin typeface="Times New Roman" panose="02020603050405020304" pitchFamily="18" charset="0"/>
                <a:ea typeface="仿宋_GB2312" pitchFamily="49" charset="-122"/>
              </a:rPr>
              <a:t>，以节约电能和投资</a:t>
            </a:r>
          </a:p>
          <a:p>
            <a:pPr algn="just" eaLnBrk="1" hangingPunct="1">
              <a:lnSpc>
                <a:spcPct val="110000"/>
              </a:lnSpc>
              <a:spcBef>
                <a:spcPct val="30000"/>
              </a:spcBef>
            </a:pPr>
            <a:r>
              <a:rPr lang="zh-CN" altLang="en-US" sz="2400" b="1">
                <a:solidFill>
                  <a:srgbClr val="FF0000"/>
                </a:solidFill>
                <a:latin typeface="Times New Roman" panose="02020603050405020304" pitchFamily="18" charset="0"/>
                <a:ea typeface="仿宋_GB2312" pitchFamily="49" charset="-122"/>
              </a:rPr>
              <a:t>    </a:t>
            </a:r>
            <a:r>
              <a:rPr lang="zh-CN" altLang="en-US" sz="2400" b="1">
                <a:solidFill>
                  <a:srgbClr val="FF0000"/>
                </a:solidFill>
                <a:latin typeface="仿宋_GB2312" pitchFamily="49" charset="-122"/>
                <a:ea typeface="仿宋_GB2312" pitchFamily="49" charset="-122"/>
              </a:rPr>
              <a:t>③</a:t>
            </a:r>
            <a:r>
              <a:rPr lang="zh-CN" altLang="en-US" sz="2400" b="1">
                <a:solidFill>
                  <a:srgbClr val="FF0000"/>
                </a:solidFill>
                <a:latin typeface="Times New Roman" panose="02020603050405020304" pitchFamily="18" charset="0"/>
                <a:ea typeface="仿宋_GB2312" pitchFamily="49" charset="-122"/>
              </a:rPr>
              <a:t>低压供配电是指采用</a:t>
            </a:r>
            <a:r>
              <a:rPr lang="en-US" altLang="zh-CN" sz="2400" b="1">
                <a:solidFill>
                  <a:srgbClr val="FF0000"/>
                </a:solidFill>
                <a:latin typeface="Times New Roman" panose="02020603050405020304" pitchFamily="18" charset="0"/>
                <a:ea typeface="仿宋_GB2312" pitchFamily="49" charset="-122"/>
              </a:rPr>
              <a:t>1kV</a:t>
            </a:r>
            <a:r>
              <a:rPr lang="zh-CN" altLang="en-US" sz="2400" b="1">
                <a:solidFill>
                  <a:srgbClr val="FF0000"/>
                </a:solidFill>
                <a:latin typeface="Times New Roman" panose="02020603050405020304" pitchFamily="18" charset="0"/>
                <a:ea typeface="仿宋_GB2312" pitchFamily="49" charset="-122"/>
              </a:rPr>
              <a:t>及以下的电压等级。大多数低压用户采用</a:t>
            </a:r>
            <a:r>
              <a:rPr lang="en-US" altLang="zh-CN" sz="2400" b="1">
                <a:solidFill>
                  <a:srgbClr val="FF0000"/>
                </a:solidFill>
                <a:latin typeface="Times New Roman" panose="02020603050405020304" pitchFamily="18" charset="0"/>
                <a:ea typeface="仿宋_GB2312" pitchFamily="49" charset="-122"/>
              </a:rPr>
              <a:t>380/220V</a:t>
            </a:r>
            <a:r>
              <a:rPr lang="zh-CN" altLang="en-US" sz="2400" b="1">
                <a:solidFill>
                  <a:srgbClr val="FF0000"/>
                </a:solidFill>
                <a:latin typeface="Times New Roman" panose="02020603050405020304" pitchFamily="18" charset="0"/>
                <a:ea typeface="仿宋_GB2312" pitchFamily="49" charset="-122"/>
              </a:rPr>
              <a:t>的电压等级</a:t>
            </a:r>
            <a:r>
              <a:rPr lang="zh-CN" altLang="en-US" sz="2400" b="1">
                <a:solidFill>
                  <a:srgbClr val="003300"/>
                </a:solidFill>
                <a:latin typeface="Times New Roman" panose="02020603050405020304" pitchFamily="18" charset="0"/>
                <a:ea typeface="仿宋_GB2312" pitchFamily="49" charset="-122"/>
              </a:rPr>
              <a:t>，在某些特殊场合，例如矿井下，因用电负荷往往离变配电所较远，为保证远端负荷的电压水平，要采用</a:t>
            </a:r>
            <a:r>
              <a:rPr lang="en-US" altLang="zh-CN" sz="2400" b="1">
                <a:solidFill>
                  <a:srgbClr val="003300"/>
                </a:solidFill>
                <a:latin typeface="Times New Roman" panose="02020603050405020304" pitchFamily="18" charset="0"/>
                <a:ea typeface="仿宋_GB2312" pitchFamily="49" charset="-122"/>
              </a:rPr>
              <a:t>660V</a:t>
            </a:r>
            <a:r>
              <a:rPr lang="zh-CN" altLang="en-US" sz="2400" b="1">
                <a:solidFill>
                  <a:srgbClr val="003300"/>
                </a:solidFill>
                <a:latin typeface="Times New Roman" panose="02020603050405020304" pitchFamily="18" charset="0"/>
                <a:ea typeface="仿宋_GB2312" pitchFamily="49" charset="-122"/>
              </a:rPr>
              <a:t>电压等级。    </a:t>
            </a:r>
          </a:p>
        </p:txBody>
      </p:sp>
      <p:grpSp>
        <p:nvGrpSpPr>
          <p:cNvPr id="63491" name="Group 7">
            <a:extLst>
              <a:ext uri="{FF2B5EF4-FFF2-40B4-BE49-F238E27FC236}">
                <a16:creationId xmlns:a16="http://schemas.microsoft.com/office/drawing/2014/main" id="{5079EEBB-5B62-4EE6-AC4D-6618CD376D45}"/>
              </a:ext>
            </a:extLst>
          </p:cNvPr>
          <p:cNvGrpSpPr>
            <a:grpSpLocks/>
          </p:cNvGrpSpPr>
          <p:nvPr/>
        </p:nvGrpSpPr>
        <p:grpSpPr bwMode="auto">
          <a:xfrm>
            <a:off x="1042988" y="657225"/>
            <a:ext cx="6732587" cy="574675"/>
            <a:chOff x="862" y="686"/>
            <a:chExt cx="4150" cy="362"/>
          </a:xfrm>
        </p:grpSpPr>
        <p:sp>
          <p:nvSpPr>
            <p:cNvPr id="63495" name="AutoShape 8">
              <a:extLst>
                <a:ext uri="{FF2B5EF4-FFF2-40B4-BE49-F238E27FC236}">
                  <a16:creationId xmlns:a16="http://schemas.microsoft.com/office/drawing/2014/main" id="{D81D3B1B-C824-4E30-83F6-1CB90D38C1B1}"/>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6" name="Rectangle 9">
              <a:extLst>
                <a:ext uri="{FF2B5EF4-FFF2-40B4-BE49-F238E27FC236}">
                  <a16:creationId xmlns:a16="http://schemas.microsoft.com/office/drawing/2014/main" id="{B80A722D-0916-4DF5-A82C-704A64B001A1}"/>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7" name="Rectangle 10">
              <a:extLst>
                <a:ext uri="{FF2B5EF4-FFF2-40B4-BE49-F238E27FC236}">
                  <a16:creationId xmlns:a16="http://schemas.microsoft.com/office/drawing/2014/main" id="{39F47328-4BE7-4A10-B8E6-592C6592899F}"/>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企业对供配电电压的选择 </a:t>
              </a:r>
            </a:p>
          </p:txBody>
        </p:sp>
      </p:grpSp>
      <p:sp>
        <p:nvSpPr>
          <p:cNvPr id="96267" name="Text Box 11">
            <a:extLst>
              <a:ext uri="{FF2B5EF4-FFF2-40B4-BE49-F238E27FC236}">
                <a16:creationId xmlns:a16="http://schemas.microsoft.com/office/drawing/2014/main" id="{8E4FF4FC-1600-4904-9923-2E362D51E0A5}"/>
              </a:ext>
            </a:extLst>
          </p:cNvPr>
          <p:cNvSpPr txBox="1">
            <a:spLocks noChangeArrowheads="1"/>
          </p:cNvSpPr>
          <p:nvPr/>
        </p:nvSpPr>
        <p:spPr bwMode="auto">
          <a:xfrm>
            <a:off x="827088" y="5373688"/>
            <a:ext cx="7740650" cy="466725"/>
          </a:xfrm>
          <a:prstGeom prst="rect">
            <a:avLst/>
          </a:prstGeom>
          <a:gradFill rotWithShape="1">
            <a:gsLst>
              <a:gs pos="0">
                <a:srgbClr val="FFCC00">
                  <a:alpha val="31000"/>
                </a:srgbClr>
              </a:gs>
              <a:gs pos="50000">
                <a:schemeClr val="bg1"/>
              </a:gs>
              <a:gs pos="100000">
                <a:srgbClr val="FFCC00">
                  <a:alpha val="31000"/>
                </a:srgbClr>
              </a:gs>
            </a:gsLst>
            <a:lin ang="5400000" scaled="1"/>
          </a:gradFill>
          <a:ln w="9525">
            <a:solidFill>
              <a:schemeClr val="tx1"/>
            </a:solidFill>
            <a:miter lim="800000"/>
            <a:headEnd/>
            <a:tailEnd/>
          </a:ln>
          <a:effectLst/>
        </p:spPr>
        <p:txBody>
          <a:bodyPr>
            <a:spAutoFit/>
          </a:bodyPr>
          <a:lstStyle/>
          <a:p>
            <a:pPr>
              <a:spcBef>
                <a:spcPct val="50000"/>
              </a:spcBef>
              <a:defRPr/>
            </a:pPr>
            <a:r>
              <a:rPr lang="en-US" altLang="zh-CN" sz="2400" b="1">
                <a:solidFill>
                  <a:schemeClr val="tx2"/>
                </a:solidFill>
                <a:latin typeface="Arial" charset="0"/>
              </a:rPr>
              <a:t>3kV</a:t>
            </a:r>
            <a:r>
              <a:rPr lang="zh-CN" altLang="en-US" sz="2400" b="1">
                <a:solidFill>
                  <a:schemeClr val="tx2"/>
                </a:solidFill>
                <a:latin typeface="Arial" charset="0"/>
              </a:rPr>
              <a:t>、</a:t>
            </a:r>
            <a:r>
              <a:rPr lang="en-US" altLang="zh-CN" sz="2400" b="1">
                <a:solidFill>
                  <a:schemeClr val="tx2"/>
                </a:solidFill>
                <a:latin typeface="Arial" charset="0"/>
              </a:rPr>
              <a:t>6kV</a:t>
            </a:r>
            <a:r>
              <a:rPr lang="zh-CN" altLang="en-US" sz="2400" b="1">
                <a:solidFill>
                  <a:schemeClr val="tx2"/>
                </a:solidFill>
                <a:latin typeface="Arial" charset="0"/>
              </a:rPr>
              <a:t>、</a:t>
            </a:r>
            <a:r>
              <a:rPr lang="en-US" altLang="zh-CN" sz="2400" b="1">
                <a:solidFill>
                  <a:schemeClr val="tx2"/>
                </a:solidFill>
                <a:latin typeface="Arial" charset="0"/>
              </a:rPr>
              <a:t>10kV</a:t>
            </a:r>
            <a:r>
              <a:rPr lang="zh-CN" altLang="en-US" sz="2400" b="1">
                <a:solidFill>
                  <a:schemeClr val="tx2"/>
                </a:solidFill>
                <a:latin typeface="Arial" charset="0"/>
              </a:rPr>
              <a:t>是工矿企业高压电气设备的供电电压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8" name="Text Box 4">
            <a:extLst>
              <a:ext uri="{FF2B5EF4-FFF2-40B4-BE49-F238E27FC236}">
                <a16:creationId xmlns:a16="http://schemas.microsoft.com/office/drawing/2014/main" id="{FCC152AC-E362-4FFD-90EF-1D45DFB0B1E8}"/>
              </a:ext>
            </a:extLst>
          </p:cNvPr>
          <p:cNvSpPr txBox="1">
            <a:spLocks noChangeArrowheads="1"/>
          </p:cNvSpPr>
          <p:nvPr/>
        </p:nvSpPr>
        <p:spPr bwMode="auto">
          <a:xfrm>
            <a:off x="5867400" y="5121275"/>
            <a:ext cx="2700338" cy="487363"/>
          </a:xfrm>
          <a:prstGeom prst="rect">
            <a:avLst/>
          </a:prstGeom>
          <a:gradFill rotWithShape="1">
            <a:gsLst>
              <a:gs pos="0">
                <a:srgbClr val="FFCC99">
                  <a:alpha val="60001"/>
                </a:srgbClr>
              </a:gs>
              <a:gs pos="100000">
                <a:srgbClr val="FFCC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eaLnBrk="0" hangingPunct="0">
              <a:spcBef>
                <a:spcPct val="50000"/>
              </a:spcBef>
              <a:defRPr/>
            </a:pPr>
            <a:r>
              <a:rPr kumimoji="1" lang="zh-CN" altLang="en-US" sz="3200">
                <a:solidFill>
                  <a:srgbClr val="FF3300"/>
                </a:solidFill>
                <a:effectLst>
                  <a:outerShdw blurRad="38100" dist="38100" dir="2700000" algn="tl">
                    <a:srgbClr val="000000"/>
                  </a:outerShdw>
                </a:effectLst>
                <a:latin typeface="Times New Roman" pitchFamily="18" charset="0"/>
                <a:ea typeface="隶书" pitchFamily="49" charset="-122"/>
              </a:rPr>
              <a:t>你能回答吗？</a:t>
            </a:r>
          </a:p>
        </p:txBody>
      </p:sp>
      <p:grpSp>
        <p:nvGrpSpPr>
          <p:cNvPr id="2" name="Group 5">
            <a:extLst>
              <a:ext uri="{FF2B5EF4-FFF2-40B4-BE49-F238E27FC236}">
                <a16:creationId xmlns:a16="http://schemas.microsoft.com/office/drawing/2014/main" id="{FF34C70A-17CF-450B-B116-6EFF41EBA33B}"/>
              </a:ext>
            </a:extLst>
          </p:cNvPr>
          <p:cNvGrpSpPr>
            <a:grpSpLocks/>
          </p:cNvGrpSpPr>
          <p:nvPr/>
        </p:nvGrpSpPr>
        <p:grpSpPr bwMode="auto">
          <a:xfrm>
            <a:off x="3024188" y="1557338"/>
            <a:ext cx="3563937" cy="1284287"/>
            <a:chOff x="2381" y="1026"/>
            <a:chExt cx="2835" cy="809"/>
          </a:xfrm>
        </p:grpSpPr>
        <p:sp>
          <p:nvSpPr>
            <p:cNvPr id="64525" name="AutoShape 6">
              <a:extLst>
                <a:ext uri="{FF2B5EF4-FFF2-40B4-BE49-F238E27FC236}">
                  <a16:creationId xmlns:a16="http://schemas.microsoft.com/office/drawing/2014/main" id="{E3CE2ABD-B65F-4DC3-9459-224F9B589028}"/>
                </a:ext>
              </a:extLst>
            </p:cNvPr>
            <p:cNvSpPr>
              <a:spLocks noChangeArrowheads="1"/>
            </p:cNvSpPr>
            <p:nvPr/>
          </p:nvSpPr>
          <p:spPr bwMode="auto">
            <a:xfrm>
              <a:off x="2381" y="1026"/>
              <a:ext cx="2835" cy="809"/>
            </a:xfrm>
            <a:prstGeom prst="cloudCallout">
              <a:avLst>
                <a:gd name="adj1" fmla="val -20407"/>
                <a:gd name="adj2" fmla="val 88444"/>
              </a:avLst>
            </a:prstGeom>
            <a:solidFill>
              <a:srgbClr val="CCFF99"/>
            </a:solidFill>
            <a:ln w="9525">
              <a:solidFill>
                <a:srgbClr val="0066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solidFill>
                  <a:srgbClr val="006600"/>
                </a:solidFill>
                <a:latin typeface="Times New Roman" panose="02020603050405020304" pitchFamily="18" charset="0"/>
                <a:ea typeface="楷体_GB2312" panose="02010609030101010101" pitchFamily="49" charset="-122"/>
              </a:endParaRPr>
            </a:p>
          </p:txBody>
        </p:sp>
        <p:sp>
          <p:nvSpPr>
            <p:cNvPr id="64526" name="Rectangle 7">
              <a:extLst>
                <a:ext uri="{FF2B5EF4-FFF2-40B4-BE49-F238E27FC236}">
                  <a16:creationId xmlns:a16="http://schemas.microsoft.com/office/drawing/2014/main" id="{EC4E4D98-FC63-4EBC-B3A4-877DFB2BD05A}"/>
                </a:ext>
              </a:extLst>
            </p:cNvPr>
            <p:cNvSpPr>
              <a:spLocks noChangeArrowheads="1"/>
            </p:cNvSpPr>
            <p:nvPr/>
          </p:nvSpPr>
          <p:spPr bwMode="auto">
            <a:xfrm>
              <a:off x="2744" y="1121"/>
              <a:ext cx="235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005000"/>
                  </a:solidFill>
                  <a:latin typeface="Times New Roman" panose="02020603050405020304" pitchFamily="18" charset="0"/>
                  <a:ea typeface="楷体_GB2312" panose="02010609030101010101" pitchFamily="49" charset="-122"/>
                </a:rPr>
                <a:t>    </a:t>
              </a:r>
              <a:r>
                <a:rPr kumimoji="1" lang="zh-CN" altLang="en-US" b="1">
                  <a:solidFill>
                    <a:srgbClr val="005000"/>
                  </a:solidFill>
                  <a:latin typeface="Times New Roman" panose="02020603050405020304" pitchFamily="18" charset="0"/>
                  <a:ea typeface="楷体_GB2312" panose="02010609030101010101" pitchFamily="49" charset="-122"/>
                </a:rPr>
                <a:t>我国工矿企业用户为什么提倡提高低压供配电的电压等级？</a:t>
              </a:r>
              <a:r>
                <a:rPr kumimoji="1" lang="zh-CN" altLang="en-US">
                  <a:solidFill>
                    <a:srgbClr val="005000"/>
                  </a:solidFill>
                  <a:latin typeface="Times New Roman" panose="02020603050405020304" pitchFamily="18" charset="0"/>
                  <a:ea typeface="楷体_GB2312" panose="02010609030101010101" pitchFamily="49" charset="-122"/>
                </a:rPr>
                <a:t> </a:t>
              </a:r>
            </a:p>
          </p:txBody>
        </p:sp>
      </p:grpSp>
      <p:pic>
        <p:nvPicPr>
          <p:cNvPr id="64516" name="Picture 8" descr="3">
            <a:extLst>
              <a:ext uri="{FF2B5EF4-FFF2-40B4-BE49-F238E27FC236}">
                <a16:creationId xmlns:a16="http://schemas.microsoft.com/office/drawing/2014/main" id="{A386C475-A054-4B84-AE01-956C3D09F0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875" y="687388"/>
            <a:ext cx="11064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WordArt 9">
            <a:hlinkClick r:id="rId4" action="ppaction://hlinksldjump"/>
            <a:extLst>
              <a:ext uri="{FF2B5EF4-FFF2-40B4-BE49-F238E27FC236}">
                <a16:creationId xmlns:a16="http://schemas.microsoft.com/office/drawing/2014/main" id="{07147B07-46F9-4A86-92D0-0E465C7F22B1}"/>
              </a:ext>
            </a:extLst>
          </p:cNvPr>
          <p:cNvSpPr>
            <a:spLocks noChangeArrowheads="1" noChangeShapeType="1"/>
          </p:cNvSpPr>
          <p:nvPr/>
        </p:nvSpPr>
        <p:spPr bwMode="auto">
          <a:xfrm>
            <a:off x="2124075" y="728663"/>
            <a:ext cx="2867025" cy="611187"/>
          </a:xfrm>
          <a:prstGeom prst="rect">
            <a:avLst/>
          </a:prstGeom>
        </p:spPr>
        <p:txBody>
          <a:bodyPr wrap="none" fromWordArt="1">
            <a:prstTxWarp prst="textWave4">
              <a:avLst>
                <a:gd name="adj1" fmla="val 6500"/>
                <a:gd name="adj2" fmla="val 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4000" b="1" kern="10">
                <a:ln w="9525">
                  <a:round/>
                  <a:headEnd/>
                  <a:tailEnd/>
                </a:ln>
                <a:gradFill rotWithShape="1">
                  <a:gsLst>
                    <a:gs pos="0">
                      <a:srgbClr val="FFFFCC"/>
                    </a:gs>
                    <a:gs pos="100000">
                      <a:srgbClr val="FF9999"/>
                    </a:gs>
                  </a:gsLst>
                  <a:lin ang="5400000" scaled="1"/>
                </a:gradFill>
                <a:latin typeface="方正舒体" panose="02010601030101010101" pitchFamily="2" charset="-122"/>
                <a:ea typeface="方正舒体" panose="02010601030101010101" pitchFamily="2" charset="-122"/>
              </a:rPr>
              <a:t>问题与思考</a:t>
            </a:r>
          </a:p>
        </p:txBody>
      </p:sp>
      <p:sp>
        <p:nvSpPr>
          <p:cNvPr id="64518" name="Line 10">
            <a:extLst>
              <a:ext uri="{FF2B5EF4-FFF2-40B4-BE49-F238E27FC236}">
                <a16:creationId xmlns:a16="http://schemas.microsoft.com/office/drawing/2014/main" id="{26522B30-55BF-4DE5-9080-9219FF30C3A2}"/>
              </a:ext>
            </a:extLst>
          </p:cNvPr>
          <p:cNvSpPr>
            <a:spLocks noChangeShapeType="1"/>
          </p:cNvSpPr>
          <p:nvPr/>
        </p:nvSpPr>
        <p:spPr bwMode="auto">
          <a:xfrm>
            <a:off x="684213" y="1449388"/>
            <a:ext cx="441166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5" name="AutoShape 11">
            <a:extLst>
              <a:ext uri="{FF2B5EF4-FFF2-40B4-BE49-F238E27FC236}">
                <a16:creationId xmlns:a16="http://schemas.microsoft.com/office/drawing/2014/main" id="{C546092F-67E5-43CA-ACF2-6964FDF912E7}"/>
              </a:ext>
            </a:extLst>
          </p:cNvPr>
          <p:cNvSpPr>
            <a:spLocks noChangeArrowheads="1"/>
          </p:cNvSpPr>
          <p:nvPr/>
        </p:nvSpPr>
        <p:spPr bwMode="auto">
          <a:xfrm>
            <a:off x="539750" y="3968750"/>
            <a:ext cx="2840038" cy="1273175"/>
          </a:xfrm>
          <a:prstGeom prst="cloudCallout">
            <a:avLst>
              <a:gd name="adj1" fmla="val 59944"/>
              <a:gd name="adj2" fmla="val -57981"/>
            </a:avLst>
          </a:prstGeom>
          <a:solidFill>
            <a:srgbClr val="FFCCCC"/>
          </a:solidFill>
          <a:ln w="9525">
            <a:solidFill>
              <a:srgbClr val="FF33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t>    </a:t>
            </a:r>
            <a:r>
              <a:rPr kumimoji="1" lang="zh-CN" altLang="en-US" b="1">
                <a:solidFill>
                  <a:srgbClr val="800000"/>
                </a:solidFill>
                <a:latin typeface="Times New Roman" panose="02020603050405020304" pitchFamily="18" charset="0"/>
                <a:ea typeface="楷体_GB2312" panose="02010609030101010101" pitchFamily="49" charset="-122"/>
              </a:rPr>
              <a:t>我国工矿企业用户的供配电电压通常有哪些等级？</a:t>
            </a:r>
            <a:r>
              <a:rPr kumimoji="1" lang="zh-CN" altLang="en-US"/>
              <a:t> </a:t>
            </a:r>
          </a:p>
        </p:txBody>
      </p:sp>
      <p:sp>
        <p:nvSpPr>
          <p:cNvPr id="98316" name="AutoShape 12">
            <a:extLst>
              <a:ext uri="{FF2B5EF4-FFF2-40B4-BE49-F238E27FC236}">
                <a16:creationId xmlns:a16="http://schemas.microsoft.com/office/drawing/2014/main" id="{583CA14A-F2FA-49BA-964F-BAD1296E8417}"/>
              </a:ext>
            </a:extLst>
          </p:cNvPr>
          <p:cNvSpPr>
            <a:spLocks noChangeArrowheads="1"/>
          </p:cNvSpPr>
          <p:nvPr/>
        </p:nvSpPr>
        <p:spPr bwMode="auto">
          <a:xfrm>
            <a:off x="792163" y="2528888"/>
            <a:ext cx="2581275" cy="1412875"/>
          </a:xfrm>
          <a:prstGeom prst="cloudCallout">
            <a:avLst>
              <a:gd name="adj1" fmla="val 73986"/>
              <a:gd name="adj2" fmla="val 22245"/>
            </a:avLst>
          </a:prstGeom>
          <a:solidFill>
            <a:srgbClr val="FFFF99"/>
          </a:solidFill>
          <a:ln w="9525">
            <a:solidFill>
              <a:srgbClr val="FFFF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b="1"/>
              <a:t>  </a:t>
            </a:r>
            <a:r>
              <a:rPr kumimoji="1" lang="zh-CN" altLang="en-US" sz="2000" b="1">
                <a:solidFill>
                  <a:srgbClr val="663300"/>
                </a:solidFill>
                <a:latin typeface="楷体_GB2312" panose="02010609030101010101" pitchFamily="49" charset="-122"/>
                <a:ea typeface="楷体_GB2312" panose="02010609030101010101" pitchFamily="49" charset="-122"/>
              </a:rPr>
              <a:t>供配电电压的选择主要取决于什么？</a:t>
            </a:r>
            <a:r>
              <a:rPr kumimoji="1" lang="zh-CN" altLang="en-US" sz="2000" b="1">
                <a:solidFill>
                  <a:srgbClr val="663300"/>
                </a:solidFill>
              </a:rPr>
              <a:t> </a:t>
            </a:r>
          </a:p>
        </p:txBody>
      </p:sp>
      <p:pic>
        <p:nvPicPr>
          <p:cNvPr id="98317" name="Picture 13" descr="j0232133[1]">
            <a:extLst>
              <a:ext uri="{FF2B5EF4-FFF2-40B4-BE49-F238E27FC236}">
                <a16:creationId xmlns:a16="http://schemas.microsoft.com/office/drawing/2014/main" id="{5DB83E01-0A06-4580-89A3-7B48CCBC7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284538"/>
            <a:ext cx="23145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 Box 14">
            <a:extLst>
              <a:ext uri="{FF2B5EF4-FFF2-40B4-BE49-F238E27FC236}">
                <a16:creationId xmlns:a16="http://schemas.microsoft.com/office/drawing/2014/main" id="{98514BEC-F743-4E76-9FA6-619996D74D68}"/>
              </a:ext>
            </a:extLst>
          </p:cNvPr>
          <p:cNvSpPr txBox="1">
            <a:spLocks noChangeArrowheads="1"/>
          </p:cNvSpPr>
          <p:nvPr/>
        </p:nvSpPr>
        <p:spPr bwMode="auto">
          <a:xfrm>
            <a:off x="647700" y="1592263"/>
            <a:ext cx="2052638" cy="833437"/>
          </a:xfrm>
          <a:prstGeom prst="rect">
            <a:avLst/>
          </a:prstGeom>
          <a:solidFill>
            <a:srgbClr val="FFFF66"/>
          </a:solidFill>
          <a:ln w="9525">
            <a:solidFill>
              <a:srgbClr val="FFFF00"/>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    </a:t>
            </a:r>
            <a:r>
              <a:rPr lang="zh-CN" altLang="en-US" b="1">
                <a:solidFill>
                  <a:srgbClr val="663300"/>
                </a:solidFill>
                <a:latin typeface="Times New Roman" panose="02020603050405020304" pitchFamily="18" charset="0"/>
                <a:ea typeface="楷体_GB2312" panose="02010609030101010101" pitchFamily="49" charset="-122"/>
              </a:rPr>
              <a:t>主要取决于用电负荷的大小和供电距离的长短。</a:t>
            </a:r>
            <a:r>
              <a:rPr lang="zh-CN" altLang="en-US"/>
              <a:t> </a:t>
            </a:r>
          </a:p>
        </p:txBody>
      </p:sp>
      <p:sp>
        <p:nvSpPr>
          <p:cNvPr id="98319" name="Text Box 15">
            <a:extLst>
              <a:ext uri="{FF2B5EF4-FFF2-40B4-BE49-F238E27FC236}">
                <a16:creationId xmlns:a16="http://schemas.microsoft.com/office/drawing/2014/main" id="{95BBDC7A-F735-405E-93DC-41CB18CD6242}"/>
              </a:ext>
            </a:extLst>
          </p:cNvPr>
          <p:cNvSpPr txBox="1">
            <a:spLocks noChangeArrowheads="1"/>
          </p:cNvSpPr>
          <p:nvPr/>
        </p:nvSpPr>
        <p:spPr bwMode="auto">
          <a:xfrm>
            <a:off x="5327650" y="2816225"/>
            <a:ext cx="3421063" cy="1743075"/>
          </a:xfrm>
          <a:prstGeom prst="rect">
            <a:avLst/>
          </a:prstGeom>
          <a:solidFill>
            <a:srgbClr val="CCFF66"/>
          </a:solidFill>
          <a:ln w="9525">
            <a:solidFill>
              <a:srgbClr val="CCFF66"/>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900" b="1">
                <a:solidFill>
                  <a:srgbClr val="005000"/>
                </a:solidFill>
                <a:latin typeface="Times New Roman" panose="02020603050405020304" pitchFamily="18" charset="0"/>
                <a:ea typeface="楷体_GB2312" panose="02010609030101010101" pitchFamily="49" charset="-122"/>
              </a:rPr>
              <a:t>    </a:t>
            </a:r>
            <a:r>
              <a:rPr lang="zh-CN" altLang="en-US" sz="1900" b="1">
                <a:solidFill>
                  <a:srgbClr val="005000"/>
                </a:solidFill>
                <a:latin typeface="Times New Roman" panose="02020603050405020304" pitchFamily="18" charset="0"/>
                <a:ea typeface="楷体_GB2312" panose="02010609030101010101" pitchFamily="49" charset="-122"/>
              </a:rPr>
              <a:t>提倡提高低压供配电的电压等级，目的是为了减少线路的电压损耗，保证远端负荷的电压水平，减小导线截面积和线路投资，增大供配电半径，减少变配电点，简化供配电系统。</a:t>
            </a:r>
            <a:r>
              <a:rPr lang="zh-CN" altLang="en-US" sz="1900">
                <a:solidFill>
                  <a:srgbClr val="005000"/>
                </a:solidFill>
                <a:latin typeface="Times New Roman" panose="02020603050405020304" pitchFamily="18" charset="0"/>
                <a:ea typeface="楷体_GB2312" panose="02010609030101010101" pitchFamily="49" charset="-122"/>
              </a:rPr>
              <a:t> </a:t>
            </a:r>
          </a:p>
        </p:txBody>
      </p:sp>
      <p:sp>
        <p:nvSpPr>
          <p:cNvPr id="98320" name="Text Box 16">
            <a:extLst>
              <a:ext uri="{FF2B5EF4-FFF2-40B4-BE49-F238E27FC236}">
                <a16:creationId xmlns:a16="http://schemas.microsoft.com/office/drawing/2014/main" id="{67C823AC-A106-4785-ACAD-7C25388DBE65}"/>
              </a:ext>
            </a:extLst>
          </p:cNvPr>
          <p:cNvSpPr txBox="1">
            <a:spLocks noChangeArrowheads="1"/>
          </p:cNvSpPr>
          <p:nvPr/>
        </p:nvSpPr>
        <p:spPr bwMode="auto">
          <a:xfrm>
            <a:off x="431800" y="5373688"/>
            <a:ext cx="2916238" cy="619125"/>
          </a:xfrm>
          <a:prstGeom prst="rect">
            <a:avLst/>
          </a:prstGeom>
          <a:solidFill>
            <a:srgbClr val="FFCCCC"/>
          </a:solidFill>
          <a:ln w="9525">
            <a:solidFill>
              <a:srgbClr val="FFCCCC"/>
            </a:solid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800000"/>
                </a:solidFill>
                <a:latin typeface="Times New Roman" panose="02020603050405020304" pitchFamily="18" charset="0"/>
                <a:ea typeface="楷体_GB2312" panose="02010609030101010101" pitchFamily="49" charset="-122"/>
              </a:rPr>
              <a:t> 35</a:t>
            </a:r>
            <a:r>
              <a:rPr lang="zh-CN" altLang="en-US" sz="2000" b="1">
                <a:solidFill>
                  <a:srgbClr val="800000"/>
                </a:solidFill>
                <a:latin typeface="Times New Roman" panose="02020603050405020304" pitchFamily="18" charset="0"/>
                <a:ea typeface="楷体_GB2312" panose="02010609030101010101" pitchFamily="49" charset="-122"/>
              </a:rPr>
              <a:t>～</a:t>
            </a:r>
            <a:r>
              <a:rPr lang="en-US" altLang="zh-CN" sz="2000" b="1">
                <a:solidFill>
                  <a:srgbClr val="800000"/>
                </a:solidFill>
                <a:latin typeface="Times New Roman" panose="02020603050405020304" pitchFamily="18" charset="0"/>
                <a:ea typeface="楷体_GB2312" panose="02010609030101010101" pitchFamily="49" charset="-122"/>
              </a:rPr>
              <a:t>110kV</a:t>
            </a:r>
            <a:r>
              <a:rPr lang="zh-CN" altLang="en-US" sz="2000" b="1">
                <a:solidFill>
                  <a:srgbClr val="800000"/>
                </a:solidFill>
                <a:latin typeface="Times New Roman" panose="02020603050405020304" pitchFamily="18" charset="0"/>
                <a:ea typeface="楷体_GB2312" panose="02010609030101010101" pitchFamily="49" charset="-122"/>
              </a:rPr>
              <a:t>； </a:t>
            </a:r>
            <a:r>
              <a:rPr lang="en-US" altLang="zh-CN" sz="2000" b="1">
                <a:solidFill>
                  <a:srgbClr val="800000"/>
                </a:solidFill>
                <a:latin typeface="Times New Roman" panose="02020603050405020304" pitchFamily="18" charset="0"/>
                <a:ea typeface="楷体_GB2312" panose="02010609030101010101" pitchFamily="49" charset="-122"/>
              </a:rPr>
              <a:t>6</a:t>
            </a:r>
            <a:r>
              <a:rPr lang="zh-CN" altLang="en-US" sz="2000" b="1">
                <a:solidFill>
                  <a:srgbClr val="800000"/>
                </a:solidFill>
                <a:latin typeface="Times New Roman" panose="02020603050405020304" pitchFamily="18" charset="0"/>
                <a:ea typeface="楷体_GB2312" panose="02010609030101010101" pitchFamily="49" charset="-122"/>
              </a:rPr>
              <a:t>～</a:t>
            </a:r>
            <a:r>
              <a:rPr lang="en-US" altLang="zh-CN" sz="2000" b="1">
                <a:solidFill>
                  <a:srgbClr val="800000"/>
                </a:solidFill>
                <a:latin typeface="Times New Roman" panose="02020603050405020304" pitchFamily="18" charset="0"/>
                <a:ea typeface="楷体_GB2312" panose="02010609030101010101" pitchFamily="49" charset="-122"/>
              </a:rPr>
              <a:t>10kV</a:t>
            </a:r>
            <a:r>
              <a:rPr lang="zh-CN" altLang="en-US" sz="2000" b="1">
                <a:solidFill>
                  <a:srgbClr val="800000"/>
                </a:solidFill>
                <a:latin typeface="Times New Roman" panose="02020603050405020304" pitchFamily="18" charset="0"/>
                <a:ea typeface="楷体_GB2312" panose="02010609030101010101" pitchFamily="49" charset="-122"/>
              </a:rPr>
              <a:t>；</a:t>
            </a:r>
            <a:r>
              <a:rPr lang="en-US" altLang="zh-CN" sz="2000" b="1">
                <a:solidFill>
                  <a:srgbClr val="800000"/>
                </a:solidFill>
                <a:latin typeface="Times New Roman" panose="02020603050405020304" pitchFamily="18" charset="0"/>
                <a:ea typeface="楷体_GB2312" panose="02010609030101010101" pitchFamily="49" charset="-122"/>
              </a:rPr>
              <a:t>1kV</a:t>
            </a:r>
            <a:r>
              <a:rPr lang="zh-CN" altLang="en-US" sz="2000" b="1">
                <a:solidFill>
                  <a:srgbClr val="800000"/>
                </a:solidFill>
                <a:latin typeface="Times New Roman" panose="02020603050405020304" pitchFamily="18" charset="0"/>
                <a:ea typeface="楷体_GB2312" panose="02010609030101010101" pitchFamily="49" charset="-122"/>
              </a:rPr>
              <a:t>；</a:t>
            </a:r>
            <a:r>
              <a:rPr lang="en-US" altLang="zh-CN" sz="2000" b="1">
                <a:solidFill>
                  <a:srgbClr val="800000"/>
                </a:solidFill>
                <a:latin typeface="Times New Roman" panose="02020603050405020304" pitchFamily="18" charset="0"/>
                <a:ea typeface="楷体_GB2312" panose="02010609030101010101" pitchFamily="49" charset="-122"/>
              </a:rPr>
              <a:t>660V</a:t>
            </a:r>
            <a:r>
              <a:rPr lang="zh-CN" altLang="en-US" sz="2000" b="1">
                <a:solidFill>
                  <a:srgbClr val="800000"/>
                </a:solidFill>
                <a:latin typeface="Times New Roman" panose="02020603050405020304" pitchFamily="18" charset="0"/>
                <a:ea typeface="楷体_GB2312" panose="02010609030101010101" pitchFamily="49" charset="-122"/>
              </a:rPr>
              <a:t>；</a:t>
            </a:r>
            <a:r>
              <a:rPr lang="en-US" altLang="zh-CN" sz="2000" b="1">
                <a:solidFill>
                  <a:srgbClr val="800000"/>
                </a:solidFill>
                <a:latin typeface="Times New Roman" panose="02020603050405020304" pitchFamily="18" charset="0"/>
                <a:ea typeface="楷体_GB2312" panose="02010609030101010101" pitchFamily="49" charset="-122"/>
              </a:rPr>
              <a:t>380/220V</a:t>
            </a:r>
            <a:r>
              <a:rPr lang="en-US" altLang="zh-CN" sz="2000">
                <a:solidFill>
                  <a:srgbClr val="800000"/>
                </a:solidFill>
                <a:latin typeface="Times New Roman" panose="02020603050405020304" pitchFamily="18" charset="0"/>
                <a:ea typeface="楷体_GB2312" panose="02010609030101010101" pitchFamily="49" charset="-122"/>
              </a:rPr>
              <a:t> </a:t>
            </a:r>
            <a:r>
              <a:rPr lang="zh-CN" altLang="en-US" sz="2000">
                <a:solidFill>
                  <a:srgbClr val="800000"/>
                </a:solidFill>
                <a:latin typeface="Times New Roman" panose="02020603050405020304" pitchFamily="18" charset="0"/>
                <a:ea typeface="楷体_GB2312" panose="0201060903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98317"/>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98313"/>
                                        </p:tgtEl>
                                        <p:attrNameLst>
                                          <p:attrName>style.visibility</p:attrName>
                                        </p:attrNameLst>
                                      </p:cBhvr>
                                      <p:to>
                                        <p:strVal val="visible"/>
                                      </p:to>
                                    </p:set>
                                    <p:animEffect transition="in" filter="dissolve">
                                      <p:cBhvr>
                                        <p:cTn id="10" dur="500"/>
                                        <p:tgtEl>
                                          <p:spTgt spid="98313"/>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98315"/>
                                        </p:tgtEl>
                                        <p:attrNameLst>
                                          <p:attrName>style.visibility</p:attrName>
                                        </p:attrNameLst>
                                      </p:cBhvr>
                                      <p:to>
                                        <p:strVal val="visible"/>
                                      </p:to>
                                    </p:set>
                                    <p:animEffect transition="in" filter="box(in)">
                                      <p:cBhvr>
                                        <p:cTn id="14" dur="500"/>
                                        <p:tgtEl>
                                          <p:spTgt spid="98315"/>
                                        </p:tgtEl>
                                      </p:cBhvr>
                                    </p:animEffect>
                                  </p:childTnLst>
                                </p:cTn>
                              </p:par>
                            </p:childTnLst>
                          </p:cTn>
                        </p:par>
                        <p:par>
                          <p:cTn id="15" fill="hold" nodeType="afterGroup">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98316"/>
                                        </p:tgtEl>
                                        <p:attrNameLst>
                                          <p:attrName>style.visibility</p:attrName>
                                        </p:attrNameLst>
                                      </p:cBhvr>
                                      <p:to>
                                        <p:strVal val="visible"/>
                                      </p:to>
                                    </p:set>
                                    <p:animEffect transition="in" filter="strips(downRight)">
                                      <p:cBhvr>
                                        <p:cTn id="18" dur="500"/>
                                        <p:tgtEl>
                                          <p:spTgt spid="98316"/>
                                        </p:tgtEl>
                                      </p:cBhvr>
                                    </p:animEffect>
                                  </p:childTnLst>
                                </p:cTn>
                              </p:par>
                            </p:childTnLst>
                          </p:cTn>
                        </p:par>
                        <p:par>
                          <p:cTn id="19" fill="hold" nodeType="afterGroup">
                            <p:stCondLst>
                              <p:cond delay="1500"/>
                            </p:stCondLst>
                            <p:childTnLst>
                              <p:par>
                                <p:cTn id="20" presetID="18" presetClass="entr" presetSubtype="1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par>
                          <p:cTn id="23" fill="hold" nodeType="afterGroup">
                            <p:stCondLst>
                              <p:cond delay="2000"/>
                            </p:stCondLst>
                            <p:childTnLst>
                              <p:par>
                                <p:cTn id="24" presetID="51" presetClass="entr" presetSubtype="0" fill="hold" grpId="0" nodeType="afterEffect">
                                  <p:stCondLst>
                                    <p:cond delay="0"/>
                                  </p:stCondLst>
                                  <p:childTnLst>
                                    <p:set>
                                      <p:cBhvr>
                                        <p:cTn id="25" dur="1" fill="hold">
                                          <p:stCondLst>
                                            <p:cond delay="0"/>
                                          </p:stCondLst>
                                        </p:cTn>
                                        <p:tgtEl>
                                          <p:spTgt spid="98308"/>
                                        </p:tgtEl>
                                        <p:attrNameLst>
                                          <p:attrName>style.visibility</p:attrName>
                                        </p:attrNameLst>
                                      </p:cBhvr>
                                      <p:to>
                                        <p:strVal val="visible"/>
                                      </p:to>
                                    </p:set>
                                    <p:animEffect transition="in" filter="fade">
                                      <p:cBhvr>
                                        <p:cTn id="26" dur="385" decel="100000"/>
                                        <p:tgtEl>
                                          <p:spTgt spid="98308"/>
                                        </p:tgtEl>
                                      </p:cBhvr>
                                    </p:animEffect>
                                    <p:animScale>
                                      <p:cBhvr>
                                        <p:cTn id="27" dur="385" decel="100000"/>
                                        <p:tgtEl>
                                          <p:spTgt spid="98308"/>
                                        </p:tgtEl>
                                      </p:cBhvr>
                                      <p:from x="10000" y="10000"/>
                                      <p:to x="200000" y="450000"/>
                                    </p:animScale>
                                    <p:animScale>
                                      <p:cBhvr>
                                        <p:cTn id="28" dur="615" accel="100000" fill="hold">
                                          <p:stCondLst>
                                            <p:cond delay="385"/>
                                          </p:stCondLst>
                                        </p:cTn>
                                        <p:tgtEl>
                                          <p:spTgt spid="98308"/>
                                        </p:tgtEl>
                                      </p:cBhvr>
                                      <p:from x="200000" y="450000"/>
                                      <p:to x="100000" y="100000"/>
                                    </p:animScale>
                                    <p:set>
                                      <p:cBhvr>
                                        <p:cTn id="29" dur="385" fill="hold"/>
                                        <p:tgtEl>
                                          <p:spTgt spid="98308"/>
                                        </p:tgtEl>
                                        <p:attrNameLst>
                                          <p:attrName>ppt_x</p:attrName>
                                        </p:attrNameLst>
                                      </p:cBhvr>
                                      <p:to>
                                        <p:strVal val="(0.5)"/>
                                      </p:to>
                                    </p:set>
                                    <p:anim from="(0.5)" to="(#ppt_x)" calcmode="lin" valueType="num">
                                      <p:cBhvr>
                                        <p:cTn id="30" dur="615" accel="100000" fill="hold">
                                          <p:stCondLst>
                                            <p:cond delay="385"/>
                                          </p:stCondLst>
                                        </p:cTn>
                                        <p:tgtEl>
                                          <p:spTgt spid="98308"/>
                                        </p:tgtEl>
                                        <p:attrNameLst>
                                          <p:attrName>ppt_x</p:attrName>
                                        </p:attrNameLst>
                                      </p:cBhvr>
                                    </p:anim>
                                    <p:set>
                                      <p:cBhvr>
                                        <p:cTn id="31" dur="385" fill="hold"/>
                                        <p:tgtEl>
                                          <p:spTgt spid="98308"/>
                                        </p:tgtEl>
                                        <p:attrNameLst>
                                          <p:attrName>ppt_y</p:attrName>
                                        </p:attrNameLst>
                                      </p:cBhvr>
                                      <p:to>
                                        <p:strVal val="(#ppt_y+0.4)"/>
                                      </p:to>
                                    </p:set>
                                    <p:anim from="(#ppt_y+0.4)" to="(#ppt_y)" calcmode="lin" valueType="num">
                                      <p:cBhvr>
                                        <p:cTn id="32" dur="615" accel="100000" fill="hold">
                                          <p:stCondLst>
                                            <p:cond delay="385"/>
                                          </p:stCondLst>
                                        </p:cTn>
                                        <p:tgtEl>
                                          <p:spTgt spid="98308"/>
                                        </p:tgtEl>
                                        <p:attrNameLst>
                                          <p:attrName>ppt_y</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98318"/>
                                        </p:tgtEl>
                                        <p:attrNameLst>
                                          <p:attrName>style.visibility</p:attrName>
                                        </p:attrNameLst>
                                      </p:cBhvr>
                                      <p:to>
                                        <p:strVal val="visible"/>
                                      </p:to>
                                    </p:set>
                                    <p:anim calcmode="discrete" valueType="clr">
                                      <p:cBhvr override="childStyle">
                                        <p:cTn id="37" dur="80"/>
                                        <p:tgtEl>
                                          <p:spTgt spid="98318"/>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98318"/>
                                        </p:tgtEl>
                                        <p:attrNameLst>
                                          <p:attrName>fillcolor</p:attrName>
                                        </p:attrNameLst>
                                      </p:cBhvr>
                                      <p:tavLst>
                                        <p:tav tm="0">
                                          <p:val>
                                            <p:clrVal>
                                              <a:schemeClr val="accent2"/>
                                            </p:clrVal>
                                          </p:val>
                                        </p:tav>
                                        <p:tav tm="50000">
                                          <p:val>
                                            <p:clrVal>
                                              <a:schemeClr val="hlink"/>
                                            </p:clrVal>
                                          </p:val>
                                        </p:tav>
                                      </p:tavLst>
                                    </p:anim>
                                    <p:set>
                                      <p:cBhvr>
                                        <p:cTn id="39" dur="80"/>
                                        <p:tgtEl>
                                          <p:spTgt spid="98318"/>
                                        </p:tgtEl>
                                        <p:attrNameLst>
                                          <p:attrName>fill.type</p:attrName>
                                        </p:attrNameLst>
                                      </p:cBhvr>
                                      <p:to>
                                        <p:strVal val="solid"/>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98319"/>
                                        </p:tgtEl>
                                        <p:attrNameLst>
                                          <p:attrName>style.visibility</p:attrName>
                                        </p:attrNameLst>
                                      </p:cBhvr>
                                      <p:to>
                                        <p:strVal val="visible"/>
                                      </p:to>
                                    </p:set>
                                    <p:anim calcmode="discrete" valueType="clr">
                                      <p:cBhvr override="childStyle">
                                        <p:cTn id="44" dur="80"/>
                                        <p:tgtEl>
                                          <p:spTgt spid="98319"/>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98319"/>
                                        </p:tgtEl>
                                        <p:attrNameLst>
                                          <p:attrName>fillcolor</p:attrName>
                                        </p:attrNameLst>
                                      </p:cBhvr>
                                      <p:tavLst>
                                        <p:tav tm="0">
                                          <p:val>
                                            <p:clrVal>
                                              <a:schemeClr val="accent2"/>
                                            </p:clrVal>
                                          </p:val>
                                        </p:tav>
                                        <p:tav tm="50000">
                                          <p:val>
                                            <p:clrVal>
                                              <a:schemeClr val="hlink"/>
                                            </p:clrVal>
                                          </p:val>
                                        </p:tav>
                                      </p:tavLst>
                                    </p:anim>
                                    <p:set>
                                      <p:cBhvr>
                                        <p:cTn id="46" dur="80"/>
                                        <p:tgtEl>
                                          <p:spTgt spid="98319"/>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98320"/>
                                        </p:tgtEl>
                                        <p:attrNameLst>
                                          <p:attrName>style.visibility</p:attrName>
                                        </p:attrNameLst>
                                      </p:cBhvr>
                                      <p:to>
                                        <p:strVal val="visible"/>
                                      </p:to>
                                    </p:set>
                                    <p:animEffect transition="in" filter="wipe(up)">
                                      <p:cBhvr>
                                        <p:cTn id="51" dur="3000"/>
                                        <p:tgtEl>
                                          <p:spTgt spid="98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P spid="98315" grpId="0" animBg="1"/>
      <p:bldP spid="98316" grpId="0" animBg="1"/>
      <p:bldP spid="98318" grpId="0" animBg="1"/>
      <p:bldP spid="98319" grpId="0" animBg="1"/>
      <p:bldP spid="9832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6">
            <a:extLst>
              <a:ext uri="{FF2B5EF4-FFF2-40B4-BE49-F238E27FC236}">
                <a16:creationId xmlns:a16="http://schemas.microsoft.com/office/drawing/2014/main" id="{C63F98EA-95D5-4962-AC02-C43263E36E0C}"/>
              </a:ext>
            </a:extLst>
          </p:cNvPr>
          <p:cNvSpPr>
            <a:spLocks noChangeArrowheads="1"/>
          </p:cNvSpPr>
          <p:nvPr/>
        </p:nvSpPr>
        <p:spPr bwMode="auto">
          <a:xfrm>
            <a:off x="576263" y="1881188"/>
            <a:ext cx="8388350" cy="4133850"/>
          </a:xfrm>
          <a:prstGeom prst="rect">
            <a:avLst/>
          </a:prstGeom>
          <a:gradFill rotWithShape="1">
            <a:gsLst>
              <a:gs pos="0">
                <a:srgbClr val="FFFFFF">
                  <a:alpha val="0"/>
                </a:srgbClr>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20000"/>
              </a:spcBef>
            </a:pPr>
            <a:r>
              <a:rPr lang="en-US" altLang="zh-CN" sz="2200" b="1">
                <a:solidFill>
                  <a:srgbClr val="663300"/>
                </a:solidFill>
                <a:latin typeface="Times New Roman" panose="02020603050405020304" pitchFamily="18" charset="0"/>
                <a:ea typeface="仿宋_GB2312" pitchFamily="49" charset="-122"/>
              </a:rPr>
              <a:t>    </a:t>
            </a:r>
            <a:r>
              <a:rPr lang="zh-CN" altLang="en-US" sz="2400" b="1">
                <a:solidFill>
                  <a:srgbClr val="663300"/>
                </a:solidFill>
                <a:latin typeface="Times New Roman" panose="02020603050405020304" pitchFamily="18" charset="0"/>
                <a:ea typeface="仿宋_GB2312" pitchFamily="49" charset="-122"/>
              </a:rPr>
              <a:t>一类负荷：</a:t>
            </a:r>
            <a:r>
              <a:rPr lang="zh-CN" altLang="en-US" sz="2400" b="1">
                <a:solidFill>
                  <a:srgbClr val="0000A8"/>
                </a:solidFill>
                <a:latin typeface="Times New Roman" panose="02020603050405020304" pitchFamily="18" charset="0"/>
                <a:ea typeface="仿宋_GB2312" pitchFamily="49" charset="-122"/>
              </a:rPr>
              <a:t>若对此负荷停电，将会造成人的生命危险及设备损坏，打乱复杂的生产过程，造成重大设备损坏且难以修复，或给国民经济带来极大损失。</a:t>
            </a:r>
            <a:r>
              <a:rPr lang="zh-CN" altLang="en-US" sz="2400" b="1">
                <a:solidFill>
                  <a:srgbClr val="FF0000"/>
                </a:solidFill>
                <a:latin typeface="Times New Roman" panose="02020603050405020304" pitchFamily="18" charset="0"/>
                <a:ea typeface="仿宋_GB2312" pitchFamily="49" charset="-122"/>
              </a:rPr>
              <a:t>应由两个独立的电源点供电</a:t>
            </a:r>
            <a:r>
              <a:rPr lang="zh-CN" altLang="en-US" sz="2400" b="1">
                <a:solidFill>
                  <a:srgbClr val="0000A8"/>
                </a:solidFill>
                <a:latin typeface="Times New Roman" panose="02020603050405020304" pitchFamily="18" charset="0"/>
                <a:ea typeface="仿宋_GB2312" pitchFamily="49" charset="-122"/>
              </a:rPr>
              <a:t>。</a:t>
            </a:r>
          </a:p>
          <a:p>
            <a:pPr eaLnBrk="1" hangingPunct="1">
              <a:lnSpc>
                <a:spcPct val="105000"/>
              </a:lnSpc>
              <a:spcBef>
                <a:spcPct val="20000"/>
              </a:spcBef>
            </a:pPr>
            <a:endParaRPr lang="zh-CN" altLang="en-US" sz="2400" b="1">
              <a:solidFill>
                <a:srgbClr val="0000A8"/>
              </a:solidFill>
              <a:latin typeface="Times New Roman" panose="02020603050405020304" pitchFamily="18" charset="0"/>
              <a:ea typeface="仿宋_GB2312" pitchFamily="49" charset="-122"/>
            </a:endParaRPr>
          </a:p>
          <a:p>
            <a:pPr eaLnBrk="1" hangingPunct="1">
              <a:lnSpc>
                <a:spcPct val="105000"/>
              </a:lnSpc>
              <a:spcBef>
                <a:spcPct val="20000"/>
              </a:spcBef>
            </a:pPr>
            <a:r>
              <a:rPr lang="zh-CN" altLang="en-US" sz="2400" b="1">
                <a:solidFill>
                  <a:srgbClr val="0000A8"/>
                </a:solidFill>
                <a:latin typeface="Times New Roman" panose="02020603050405020304" pitchFamily="18" charset="0"/>
                <a:ea typeface="仿宋_GB2312" pitchFamily="49" charset="-122"/>
              </a:rPr>
              <a:t>   </a:t>
            </a:r>
            <a:r>
              <a:rPr lang="zh-CN" altLang="en-US" sz="2400" b="1">
                <a:solidFill>
                  <a:srgbClr val="663300"/>
                </a:solidFill>
                <a:latin typeface="Times New Roman" panose="02020603050405020304" pitchFamily="18" charset="0"/>
                <a:ea typeface="仿宋_GB2312" pitchFamily="49" charset="-122"/>
              </a:rPr>
              <a:t>二类负荷：</a:t>
            </a:r>
            <a:r>
              <a:rPr lang="zh-CN" altLang="en-US" sz="2400" b="1">
                <a:solidFill>
                  <a:srgbClr val="0000A8"/>
                </a:solidFill>
                <a:latin typeface="Times New Roman" panose="02020603050405020304" pitchFamily="18" charset="0"/>
                <a:ea typeface="仿宋_GB2312" pitchFamily="49" charset="-122"/>
              </a:rPr>
              <a:t>若对此种负荷停电，将会造成生产流程紊乱且难以恢复，致使产品大量减产；或使城市居民的正常生活受到影响。</a:t>
            </a:r>
            <a:r>
              <a:rPr lang="zh-CN" altLang="en-US" sz="2400" b="1">
                <a:solidFill>
                  <a:srgbClr val="FF0000"/>
                </a:solidFill>
                <a:latin typeface="Times New Roman" panose="02020603050405020304" pitchFamily="18" charset="0"/>
                <a:ea typeface="仿宋_GB2312" pitchFamily="49" charset="-122"/>
              </a:rPr>
              <a:t>应由两个回路供电</a:t>
            </a:r>
            <a:r>
              <a:rPr lang="zh-CN" altLang="en-US" sz="2400" b="1">
                <a:solidFill>
                  <a:srgbClr val="0000A8"/>
                </a:solidFill>
                <a:latin typeface="Times New Roman" panose="02020603050405020304" pitchFamily="18" charset="0"/>
                <a:ea typeface="仿宋_GB2312" pitchFamily="49" charset="-122"/>
              </a:rPr>
              <a:t>，也可以由一回专用架空线路供电。</a:t>
            </a:r>
          </a:p>
          <a:p>
            <a:pPr eaLnBrk="1" hangingPunct="1">
              <a:lnSpc>
                <a:spcPct val="105000"/>
              </a:lnSpc>
              <a:spcBef>
                <a:spcPct val="20000"/>
              </a:spcBef>
            </a:pPr>
            <a:endParaRPr lang="zh-CN" altLang="en-US" sz="2400" b="1">
              <a:solidFill>
                <a:srgbClr val="0000A8"/>
              </a:solidFill>
              <a:latin typeface="Times New Roman" panose="02020603050405020304" pitchFamily="18" charset="0"/>
              <a:ea typeface="仿宋_GB2312" pitchFamily="49" charset="-122"/>
            </a:endParaRPr>
          </a:p>
          <a:p>
            <a:pPr eaLnBrk="1" hangingPunct="1">
              <a:lnSpc>
                <a:spcPct val="105000"/>
              </a:lnSpc>
              <a:spcBef>
                <a:spcPct val="20000"/>
              </a:spcBef>
            </a:pPr>
            <a:r>
              <a:rPr lang="zh-CN" altLang="en-US" sz="2400" b="1">
                <a:solidFill>
                  <a:srgbClr val="0000A8"/>
                </a:solidFill>
                <a:latin typeface="Times New Roman" panose="02020603050405020304" pitchFamily="18" charset="0"/>
                <a:ea typeface="仿宋_GB2312" pitchFamily="49" charset="-122"/>
              </a:rPr>
              <a:t>   </a:t>
            </a:r>
            <a:r>
              <a:rPr lang="zh-CN" altLang="en-US" sz="2400" b="1">
                <a:solidFill>
                  <a:srgbClr val="663300"/>
                </a:solidFill>
                <a:latin typeface="Times New Roman" panose="02020603050405020304" pitchFamily="18" charset="0"/>
                <a:ea typeface="仿宋_GB2312" pitchFamily="49" charset="-122"/>
              </a:rPr>
              <a:t>三类负荷：</a:t>
            </a:r>
            <a:r>
              <a:rPr lang="zh-CN" altLang="en-US" sz="2400" b="1">
                <a:solidFill>
                  <a:srgbClr val="0000A8"/>
                </a:solidFill>
                <a:latin typeface="Times New Roman" panose="02020603050405020304" pitchFamily="18" charset="0"/>
                <a:ea typeface="仿宋_GB2312" pitchFamily="49" charset="-122"/>
              </a:rPr>
              <a:t>所有不属于一、二类负荷的其他负荷均属于三类负荷。三类负荷可采用</a:t>
            </a:r>
            <a:r>
              <a:rPr lang="zh-CN" altLang="en-US" sz="2400" b="1">
                <a:solidFill>
                  <a:srgbClr val="FF0000"/>
                </a:solidFill>
                <a:latin typeface="Times New Roman" panose="02020603050405020304" pitchFamily="18" charset="0"/>
                <a:ea typeface="仿宋_GB2312" pitchFamily="49" charset="-122"/>
              </a:rPr>
              <a:t>单回路供电</a:t>
            </a:r>
            <a:r>
              <a:rPr lang="zh-CN" altLang="en-US" sz="2400" b="1">
                <a:solidFill>
                  <a:srgbClr val="0000A8"/>
                </a:solidFill>
                <a:latin typeface="Times New Roman" panose="02020603050405020304" pitchFamily="18" charset="0"/>
                <a:ea typeface="仿宋_GB2312" pitchFamily="49" charset="-122"/>
              </a:rPr>
              <a:t>。</a:t>
            </a:r>
          </a:p>
        </p:txBody>
      </p:sp>
      <p:sp>
        <p:nvSpPr>
          <p:cNvPr id="94215" name="Text Box 7">
            <a:extLst>
              <a:ext uri="{FF2B5EF4-FFF2-40B4-BE49-F238E27FC236}">
                <a16:creationId xmlns:a16="http://schemas.microsoft.com/office/drawing/2014/main" id="{DCED951F-BCC7-4F04-B263-006264579E12}"/>
              </a:ext>
            </a:extLst>
          </p:cNvPr>
          <p:cNvSpPr txBox="1">
            <a:spLocks noChangeArrowheads="1"/>
          </p:cNvSpPr>
          <p:nvPr/>
        </p:nvSpPr>
        <p:spPr bwMode="auto">
          <a:xfrm>
            <a:off x="2735263" y="1341438"/>
            <a:ext cx="3744912" cy="401637"/>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zh-CN" altLang="en-US" sz="2400" b="1">
                <a:solidFill>
                  <a:srgbClr val="000066"/>
                </a:solidFill>
                <a:latin typeface="Times New Roman" pitchFamily="18" charset="0"/>
                <a:ea typeface="黑体" pitchFamily="2" charset="-122"/>
              </a:rPr>
              <a:t>（</a:t>
            </a:r>
            <a:r>
              <a:rPr lang="en-US" altLang="zh-CN" sz="2400" b="1">
                <a:solidFill>
                  <a:srgbClr val="000066"/>
                </a:solidFill>
                <a:latin typeface="Times New Roman" pitchFamily="18" charset="0"/>
                <a:ea typeface="黑体" pitchFamily="2" charset="-122"/>
              </a:rPr>
              <a:t>1</a:t>
            </a:r>
            <a:r>
              <a:rPr lang="zh-CN" altLang="en-US" sz="2400" b="1">
                <a:solidFill>
                  <a:srgbClr val="000066"/>
                </a:solidFill>
                <a:latin typeface="Arial" charset="0"/>
                <a:ea typeface="黑体" pitchFamily="2" charset="-122"/>
              </a:rPr>
              <a:t>）供配电系统的负荷</a:t>
            </a:r>
          </a:p>
        </p:txBody>
      </p:sp>
      <p:grpSp>
        <p:nvGrpSpPr>
          <p:cNvPr id="65542" name="Group 11">
            <a:extLst>
              <a:ext uri="{FF2B5EF4-FFF2-40B4-BE49-F238E27FC236}">
                <a16:creationId xmlns:a16="http://schemas.microsoft.com/office/drawing/2014/main" id="{1D730DB2-E8D9-432D-96BE-ECFD531A8979}"/>
              </a:ext>
            </a:extLst>
          </p:cNvPr>
          <p:cNvGrpSpPr>
            <a:grpSpLocks/>
          </p:cNvGrpSpPr>
          <p:nvPr/>
        </p:nvGrpSpPr>
        <p:grpSpPr bwMode="auto">
          <a:xfrm>
            <a:off x="755650" y="620713"/>
            <a:ext cx="7705725" cy="574675"/>
            <a:chOff x="862" y="686"/>
            <a:chExt cx="4150" cy="362"/>
          </a:xfrm>
        </p:grpSpPr>
        <p:sp>
          <p:nvSpPr>
            <p:cNvPr id="65543" name="AutoShape 12">
              <a:extLst>
                <a:ext uri="{FF2B5EF4-FFF2-40B4-BE49-F238E27FC236}">
                  <a16:creationId xmlns:a16="http://schemas.microsoft.com/office/drawing/2014/main" id="{3C274400-E546-4611-9C36-F2B4266F7386}"/>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4" name="Rectangle 13">
              <a:extLst>
                <a:ext uri="{FF2B5EF4-FFF2-40B4-BE49-F238E27FC236}">
                  <a16:creationId xmlns:a16="http://schemas.microsoft.com/office/drawing/2014/main" id="{2FE2F366-5CAB-430A-861E-B7CA2D6A7039}"/>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5" name="Rectangle 14">
              <a:extLst>
                <a:ext uri="{FF2B5EF4-FFF2-40B4-BE49-F238E27FC236}">
                  <a16:creationId xmlns:a16="http://schemas.microsoft.com/office/drawing/2014/main" id="{23547BBD-AEEA-413A-A7EB-53A4EFA7B7ED}"/>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rgbClr val="800000"/>
                  </a:solidFill>
                  <a:latin typeface="隶书" panose="02010509060101010101" pitchFamily="49" charset="-122"/>
                  <a:ea typeface="隶书" panose="02010509060101010101" pitchFamily="49" charset="-122"/>
                </a:rPr>
                <a:t>1.6 </a:t>
              </a:r>
              <a:r>
                <a:rPr lang="zh-CN" altLang="en-US" sz="2800">
                  <a:solidFill>
                    <a:srgbClr val="800000"/>
                  </a:solidFill>
                  <a:latin typeface="隶书" panose="02010509060101010101" pitchFamily="49" charset="-122"/>
                  <a:ea typeface="隶书" panose="02010509060101010101" pitchFamily="49" charset="-122"/>
                </a:rPr>
                <a:t>供配电系统的构成及布置 </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ext Box 5">
            <a:extLst>
              <a:ext uri="{FF2B5EF4-FFF2-40B4-BE49-F238E27FC236}">
                <a16:creationId xmlns:a16="http://schemas.microsoft.com/office/drawing/2014/main" id="{A31974A6-F905-4407-A9B8-A1C076D734DF}"/>
              </a:ext>
            </a:extLst>
          </p:cNvPr>
          <p:cNvSpPr txBox="1">
            <a:spLocks noChangeArrowheads="1"/>
          </p:cNvSpPr>
          <p:nvPr/>
        </p:nvSpPr>
        <p:spPr bwMode="auto">
          <a:xfrm>
            <a:off x="757238" y="1268413"/>
            <a:ext cx="4859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800000"/>
                </a:solidFill>
                <a:latin typeface="Times New Roman" panose="02020603050405020304" pitchFamily="18" charset="0"/>
                <a:ea typeface="黑体" panose="02010609060101010101" pitchFamily="49" charset="-122"/>
              </a:rPr>
              <a:t>（</a:t>
            </a:r>
            <a:r>
              <a:rPr lang="en-US" altLang="zh-CN" sz="2200" b="1">
                <a:solidFill>
                  <a:srgbClr val="800000"/>
                </a:solidFill>
                <a:latin typeface="Times New Roman" panose="02020603050405020304" pitchFamily="18" charset="0"/>
                <a:ea typeface="黑体" panose="02010609060101010101" pitchFamily="49" charset="-122"/>
              </a:rPr>
              <a:t>2</a:t>
            </a:r>
            <a:r>
              <a:rPr lang="zh-CN" altLang="en-US" sz="2200" b="1">
                <a:solidFill>
                  <a:srgbClr val="800000"/>
                </a:solidFill>
                <a:ea typeface="黑体" panose="02010609060101010101" pitchFamily="49" charset="-122"/>
              </a:rPr>
              <a:t>）企业供配电系统设备组成</a:t>
            </a:r>
            <a:endParaRPr lang="zh-CN" altLang="en-US" sz="2300" b="1">
              <a:solidFill>
                <a:srgbClr val="800000"/>
              </a:solidFill>
              <a:ea typeface="黑体" panose="02010609060101010101" pitchFamily="49" charset="-122"/>
            </a:endParaRPr>
          </a:p>
        </p:txBody>
      </p:sp>
      <p:sp>
        <p:nvSpPr>
          <p:cNvPr id="66563" name="Rectangle 6">
            <a:extLst>
              <a:ext uri="{FF2B5EF4-FFF2-40B4-BE49-F238E27FC236}">
                <a16:creationId xmlns:a16="http://schemas.microsoft.com/office/drawing/2014/main" id="{4C0FBE94-0150-4B2F-8AF6-6084DFB7A0EC}"/>
              </a:ext>
            </a:extLst>
          </p:cNvPr>
          <p:cNvSpPr>
            <a:spLocks noChangeArrowheads="1"/>
          </p:cNvSpPr>
          <p:nvPr/>
        </p:nvSpPr>
        <p:spPr bwMode="auto">
          <a:xfrm>
            <a:off x="612775" y="1736725"/>
            <a:ext cx="81359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25000"/>
              </a:spcBef>
            </a:pPr>
            <a:r>
              <a:rPr lang="en-US" altLang="zh-CN" sz="2300" b="1">
                <a:solidFill>
                  <a:srgbClr val="000066"/>
                </a:solidFill>
                <a:latin typeface="Times New Roman" panose="02020603050405020304" pitchFamily="18" charset="0"/>
                <a:ea typeface="仿宋_GB2312" pitchFamily="49" charset="-122"/>
              </a:rPr>
              <a:t>    </a:t>
            </a:r>
            <a:r>
              <a:rPr lang="zh-CN" altLang="en-US" sz="2300" b="1">
                <a:solidFill>
                  <a:srgbClr val="000066"/>
                </a:solidFill>
                <a:latin typeface="Times New Roman" panose="02020603050405020304" pitchFamily="18" charset="0"/>
                <a:ea typeface="仿宋_GB2312" pitchFamily="49" charset="-122"/>
              </a:rPr>
              <a:t>供配电系统一般由</a:t>
            </a:r>
            <a:r>
              <a:rPr lang="zh-CN" altLang="en-US" sz="2300" b="1">
                <a:solidFill>
                  <a:srgbClr val="FF0000"/>
                </a:solidFill>
                <a:latin typeface="Times New Roman" panose="02020603050405020304" pitchFamily="18" charset="0"/>
                <a:ea typeface="仿宋_GB2312" pitchFamily="49" charset="-122"/>
              </a:rPr>
              <a:t>电力变压器、配电装置、保护装置、操作机构、自动装置、测量仪表及附属设备</a:t>
            </a:r>
            <a:r>
              <a:rPr lang="zh-CN" altLang="en-US" sz="2300" b="1">
                <a:solidFill>
                  <a:srgbClr val="000066"/>
                </a:solidFill>
                <a:latin typeface="Times New Roman" panose="02020603050405020304" pitchFamily="18" charset="0"/>
                <a:ea typeface="仿宋_GB2312" pitchFamily="49" charset="-122"/>
              </a:rPr>
              <a:t>构成。</a:t>
            </a:r>
          </a:p>
        </p:txBody>
      </p:sp>
      <p:sp>
        <p:nvSpPr>
          <p:cNvPr id="66564" name="Rectangle 7">
            <a:extLst>
              <a:ext uri="{FF2B5EF4-FFF2-40B4-BE49-F238E27FC236}">
                <a16:creationId xmlns:a16="http://schemas.microsoft.com/office/drawing/2014/main" id="{53AFB4BB-6BA1-4311-89E9-2E5E9701A884}"/>
              </a:ext>
            </a:extLst>
          </p:cNvPr>
          <p:cNvSpPr>
            <a:spLocks noChangeArrowheads="1"/>
          </p:cNvSpPr>
          <p:nvPr/>
        </p:nvSpPr>
        <p:spPr bwMode="auto">
          <a:xfrm>
            <a:off x="5365750" y="2708275"/>
            <a:ext cx="19796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05000"/>
              </a:lnSpc>
              <a:spcBef>
                <a:spcPct val="25000"/>
              </a:spcBef>
            </a:pPr>
            <a:r>
              <a:rPr lang="zh-CN" altLang="en-US" sz="2400" b="1">
                <a:solidFill>
                  <a:srgbClr val="663300"/>
                </a:solidFill>
                <a:latin typeface="Times New Roman" panose="02020603050405020304" pitchFamily="18" charset="0"/>
                <a:ea typeface="黑体" panose="02010609060101010101" pitchFamily="49" charset="-122"/>
              </a:rPr>
              <a:t>电力变压器</a:t>
            </a:r>
            <a:endParaRPr lang="zh-CN" altLang="en-US" sz="2400" b="1">
              <a:solidFill>
                <a:srgbClr val="006600"/>
              </a:solidFill>
              <a:latin typeface="Times New Roman" panose="02020603050405020304" pitchFamily="18" charset="0"/>
              <a:ea typeface="黑体" panose="02010609060101010101" pitchFamily="49" charset="-122"/>
            </a:endParaRPr>
          </a:p>
        </p:txBody>
      </p:sp>
      <p:sp>
        <p:nvSpPr>
          <p:cNvPr id="66565" name="Rectangle 8">
            <a:extLst>
              <a:ext uri="{FF2B5EF4-FFF2-40B4-BE49-F238E27FC236}">
                <a16:creationId xmlns:a16="http://schemas.microsoft.com/office/drawing/2014/main" id="{C725FD47-5FC1-43DE-B117-995B031C036B}"/>
              </a:ext>
            </a:extLst>
          </p:cNvPr>
          <p:cNvSpPr>
            <a:spLocks noChangeArrowheads="1"/>
          </p:cNvSpPr>
          <p:nvPr/>
        </p:nvSpPr>
        <p:spPr bwMode="auto">
          <a:xfrm>
            <a:off x="4716463" y="3284538"/>
            <a:ext cx="360045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25000"/>
              </a:spcBef>
            </a:pPr>
            <a:r>
              <a:rPr lang="en-US" altLang="zh-CN" sz="2300" b="1">
                <a:solidFill>
                  <a:srgbClr val="373753"/>
                </a:solidFill>
                <a:latin typeface="Times New Roman" panose="02020603050405020304" pitchFamily="18" charset="0"/>
                <a:ea typeface="仿宋_GB2312" pitchFamily="49" charset="-122"/>
              </a:rPr>
              <a:t>    </a:t>
            </a:r>
            <a:r>
              <a:rPr lang="zh-CN" altLang="en-US" sz="2300" b="1">
                <a:solidFill>
                  <a:srgbClr val="373753"/>
                </a:solidFill>
                <a:latin typeface="Times New Roman" panose="02020603050405020304" pitchFamily="18" charset="0"/>
                <a:ea typeface="仿宋_GB2312" pitchFamily="49" charset="-122"/>
              </a:rPr>
              <a:t>电力变压器在供配电系统中的作用是将一种电压的电能转变为另一种或几种电压的电能供给用户。变电所或配电房中的电力变压器，通常是将高压电能转变为低压电能，馈电给用电设备。 </a:t>
            </a:r>
          </a:p>
        </p:txBody>
      </p:sp>
      <p:pic>
        <p:nvPicPr>
          <p:cNvPr id="66566" name="Picture 14">
            <a:extLst>
              <a:ext uri="{FF2B5EF4-FFF2-40B4-BE49-F238E27FC236}">
                <a16:creationId xmlns:a16="http://schemas.microsoft.com/office/drawing/2014/main" id="{3D356865-73D8-490A-9C70-087302782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2636838"/>
            <a:ext cx="37084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7" name="Group 15">
            <a:extLst>
              <a:ext uri="{FF2B5EF4-FFF2-40B4-BE49-F238E27FC236}">
                <a16:creationId xmlns:a16="http://schemas.microsoft.com/office/drawing/2014/main" id="{1AADCFAF-8C4E-49FB-91CA-DDA27DDFBEB3}"/>
              </a:ext>
            </a:extLst>
          </p:cNvPr>
          <p:cNvGrpSpPr>
            <a:grpSpLocks/>
          </p:cNvGrpSpPr>
          <p:nvPr/>
        </p:nvGrpSpPr>
        <p:grpSpPr bwMode="auto">
          <a:xfrm>
            <a:off x="1403350" y="512763"/>
            <a:ext cx="6229350" cy="574675"/>
            <a:chOff x="862" y="686"/>
            <a:chExt cx="4150" cy="362"/>
          </a:xfrm>
        </p:grpSpPr>
        <p:sp>
          <p:nvSpPr>
            <p:cNvPr id="66568" name="AutoShape 16">
              <a:extLst>
                <a:ext uri="{FF2B5EF4-FFF2-40B4-BE49-F238E27FC236}">
                  <a16:creationId xmlns:a16="http://schemas.microsoft.com/office/drawing/2014/main" id="{DEBA6252-1A8E-4456-8794-C261D1E778CE}"/>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69" name="Rectangle 17">
              <a:extLst>
                <a:ext uri="{FF2B5EF4-FFF2-40B4-BE49-F238E27FC236}">
                  <a16:creationId xmlns:a16="http://schemas.microsoft.com/office/drawing/2014/main" id="{2EC014F8-BD38-4195-8AE3-A581E375FABE}"/>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70" name="Rectangle 18">
              <a:extLst>
                <a:ext uri="{FF2B5EF4-FFF2-40B4-BE49-F238E27FC236}">
                  <a16:creationId xmlns:a16="http://schemas.microsoft.com/office/drawing/2014/main" id="{CF2AE3E9-5E72-4226-9AA0-4E682A9FE76C}"/>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工厂供配电系统的构成 </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586" name="Picture 22" descr="5">
            <a:extLst>
              <a:ext uri="{FF2B5EF4-FFF2-40B4-BE49-F238E27FC236}">
                <a16:creationId xmlns:a16="http://schemas.microsoft.com/office/drawing/2014/main" id="{24415715-2E26-47F6-B103-D6F1DD27E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3933825"/>
            <a:ext cx="3636963"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a:extLst>
              <a:ext uri="{FF2B5EF4-FFF2-40B4-BE49-F238E27FC236}">
                <a16:creationId xmlns:a16="http://schemas.microsoft.com/office/drawing/2014/main" id="{DFD0AA0B-59B9-44C7-BBF1-094DB348EAFE}"/>
              </a:ext>
            </a:extLst>
          </p:cNvPr>
          <p:cNvSpPr txBox="1">
            <a:spLocks noChangeArrowheads="1"/>
          </p:cNvSpPr>
          <p:nvPr/>
        </p:nvSpPr>
        <p:spPr bwMode="auto">
          <a:xfrm>
            <a:off x="684213" y="1052513"/>
            <a:ext cx="4356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800000"/>
                </a:solidFill>
                <a:latin typeface="Times New Roman" panose="02020603050405020304" pitchFamily="18" charset="0"/>
                <a:ea typeface="黑体" panose="02010609060101010101" pitchFamily="49" charset="-122"/>
              </a:rPr>
              <a:t>（</a:t>
            </a:r>
            <a:r>
              <a:rPr lang="en-US" altLang="zh-CN" sz="2200" b="1">
                <a:solidFill>
                  <a:srgbClr val="800000"/>
                </a:solidFill>
                <a:latin typeface="Times New Roman" panose="02020603050405020304" pitchFamily="18" charset="0"/>
                <a:ea typeface="黑体" panose="02010609060101010101" pitchFamily="49" charset="-122"/>
              </a:rPr>
              <a:t>2</a:t>
            </a:r>
            <a:r>
              <a:rPr lang="zh-CN" altLang="en-US" sz="2200" b="1">
                <a:solidFill>
                  <a:srgbClr val="800000"/>
                </a:solidFill>
                <a:ea typeface="黑体" panose="02010609060101010101" pitchFamily="49" charset="-122"/>
              </a:rPr>
              <a:t>）企业供配电系统设备组成</a:t>
            </a:r>
            <a:endParaRPr lang="zh-CN" altLang="en-US" sz="2300" b="1">
              <a:solidFill>
                <a:srgbClr val="800000"/>
              </a:solidFill>
              <a:ea typeface="黑体" panose="02010609060101010101" pitchFamily="49" charset="-122"/>
            </a:endParaRPr>
          </a:p>
        </p:txBody>
      </p:sp>
      <p:sp>
        <p:nvSpPr>
          <p:cNvPr id="67588" name="Rectangle 6">
            <a:extLst>
              <a:ext uri="{FF2B5EF4-FFF2-40B4-BE49-F238E27FC236}">
                <a16:creationId xmlns:a16="http://schemas.microsoft.com/office/drawing/2014/main" id="{7A46077B-FA20-4B0F-BB44-F1CC4883539D}"/>
              </a:ext>
            </a:extLst>
          </p:cNvPr>
          <p:cNvSpPr>
            <a:spLocks noChangeArrowheads="1"/>
          </p:cNvSpPr>
          <p:nvPr/>
        </p:nvSpPr>
        <p:spPr bwMode="auto">
          <a:xfrm>
            <a:off x="4679950" y="4005263"/>
            <a:ext cx="39243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25000"/>
              </a:spcBef>
            </a:pPr>
            <a:r>
              <a:rPr lang="en-US" altLang="zh-CN" sz="2300" b="1">
                <a:solidFill>
                  <a:srgbClr val="2E2E46"/>
                </a:solidFill>
                <a:latin typeface="Times New Roman" panose="02020603050405020304" pitchFamily="18" charset="0"/>
                <a:ea typeface="仿宋_GB2312" pitchFamily="49" charset="-122"/>
              </a:rPr>
              <a:t>    </a:t>
            </a:r>
            <a:r>
              <a:rPr lang="zh-CN" altLang="en-US" sz="2300" b="1">
                <a:solidFill>
                  <a:srgbClr val="2E2E46"/>
                </a:solidFill>
                <a:latin typeface="Times New Roman" panose="02020603050405020304" pitchFamily="18" charset="0"/>
                <a:ea typeface="仿宋_GB2312" pitchFamily="49" charset="-122"/>
              </a:rPr>
              <a:t>供配电系统中的保护装置也属于配电装置，按其工作电压的不同又可分为</a:t>
            </a:r>
            <a:r>
              <a:rPr lang="zh-CN" altLang="en-US" sz="2300" b="1">
                <a:solidFill>
                  <a:srgbClr val="FF0000"/>
                </a:solidFill>
                <a:latin typeface="Times New Roman" panose="02020603050405020304" pitchFamily="18" charset="0"/>
                <a:ea typeface="仿宋_GB2312" pitchFamily="49" charset="-122"/>
              </a:rPr>
              <a:t>高压配电装置和低压配电装置。</a:t>
            </a:r>
          </a:p>
        </p:txBody>
      </p:sp>
      <p:sp>
        <p:nvSpPr>
          <p:cNvPr id="67589" name="Rectangle 7">
            <a:extLst>
              <a:ext uri="{FF2B5EF4-FFF2-40B4-BE49-F238E27FC236}">
                <a16:creationId xmlns:a16="http://schemas.microsoft.com/office/drawing/2014/main" id="{DDB7C071-6380-42CE-9E05-837B0F2C86E0}"/>
              </a:ext>
            </a:extLst>
          </p:cNvPr>
          <p:cNvSpPr>
            <a:spLocks noChangeArrowheads="1"/>
          </p:cNvSpPr>
          <p:nvPr/>
        </p:nvSpPr>
        <p:spPr bwMode="auto">
          <a:xfrm>
            <a:off x="5256213" y="1052513"/>
            <a:ext cx="19796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05000"/>
              </a:lnSpc>
              <a:spcBef>
                <a:spcPct val="25000"/>
              </a:spcBef>
            </a:pPr>
            <a:r>
              <a:rPr lang="zh-CN" altLang="en-US" sz="2400" b="1">
                <a:solidFill>
                  <a:srgbClr val="663300"/>
                </a:solidFill>
                <a:latin typeface="Times New Roman" panose="02020603050405020304" pitchFamily="18" charset="0"/>
                <a:ea typeface="楷体_GB2312" panose="02010609030101010101" pitchFamily="49" charset="-122"/>
              </a:rPr>
              <a:t>配电装置包括</a:t>
            </a:r>
            <a:endParaRPr lang="zh-CN" altLang="en-US" sz="2400" b="1">
              <a:solidFill>
                <a:srgbClr val="006600"/>
              </a:solidFill>
              <a:latin typeface="Times New Roman" panose="02020603050405020304" pitchFamily="18" charset="0"/>
              <a:ea typeface="楷体_GB2312" panose="02010609030101010101" pitchFamily="49" charset="-122"/>
            </a:endParaRPr>
          </a:p>
        </p:txBody>
      </p:sp>
      <p:pic>
        <p:nvPicPr>
          <p:cNvPr id="67590" name="Picture 8">
            <a:extLst>
              <a:ext uri="{FF2B5EF4-FFF2-40B4-BE49-F238E27FC236}">
                <a16:creationId xmlns:a16="http://schemas.microsoft.com/office/drawing/2014/main" id="{19745802-9884-4EBA-B932-07C40E26A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557338"/>
            <a:ext cx="170180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5" name="Text Box 9">
            <a:extLst>
              <a:ext uri="{FF2B5EF4-FFF2-40B4-BE49-F238E27FC236}">
                <a16:creationId xmlns:a16="http://schemas.microsoft.com/office/drawing/2014/main" id="{BC8BC658-847F-46B7-A6EC-3EAD280E65BD}"/>
              </a:ext>
            </a:extLst>
          </p:cNvPr>
          <p:cNvSpPr txBox="1">
            <a:spLocks noChangeArrowheads="1"/>
          </p:cNvSpPr>
          <p:nvPr/>
        </p:nvSpPr>
        <p:spPr bwMode="auto">
          <a:xfrm>
            <a:off x="503238" y="1592263"/>
            <a:ext cx="828675" cy="365125"/>
          </a:xfrm>
          <a:prstGeom prst="rect">
            <a:avLst/>
          </a:prstGeom>
          <a:gradFill rotWithShape="1">
            <a:gsLst>
              <a:gs pos="0">
                <a:schemeClr val="accent1">
                  <a:alpha val="300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400" b="1">
                <a:solidFill>
                  <a:srgbClr val="FF0000"/>
                </a:solidFill>
                <a:effectLst>
                  <a:outerShdw blurRad="38100" dist="38100" dir="2700000" algn="tl">
                    <a:srgbClr val="000000"/>
                  </a:outerShdw>
                </a:effectLst>
                <a:latin typeface="Arial" charset="0"/>
                <a:ea typeface="黑体" pitchFamily="2" charset="-122"/>
              </a:rPr>
              <a:t>母 线</a:t>
            </a:r>
          </a:p>
        </p:txBody>
      </p:sp>
      <p:sp>
        <p:nvSpPr>
          <p:cNvPr id="106506" name="Text Box 10">
            <a:extLst>
              <a:ext uri="{FF2B5EF4-FFF2-40B4-BE49-F238E27FC236}">
                <a16:creationId xmlns:a16="http://schemas.microsoft.com/office/drawing/2014/main" id="{5837EEB7-6114-47F7-8308-2112075A12B1}"/>
              </a:ext>
            </a:extLst>
          </p:cNvPr>
          <p:cNvSpPr txBox="1">
            <a:spLocks noChangeArrowheads="1"/>
          </p:cNvSpPr>
          <p:nvPr/>
        </p:nvSpPr>
        <p:spPr bwMode="auto">
          <a:xfrm>
            <a:off x="2376488" y="1592263"/>
            <a:ext cx="1368425" cy="365125"/>
          </a:xfrm>
          <a:prstGeom prst="rect">
            <a:avLst/>
          </a:prstGeom>
          <a:gradFill rotWithShape="1">
            <a:gsLst>
              <a:gs pos="0">
                <a:schemeClr val="accent1">
                  <a:alpha val="300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400" b="1">
                <a:solidFill>
                  <a:srgbClr val="FF0000"/>
                </a:solidFill>
                <a:effectLst>
                  <a:outerShdw blurRad="38100" dist="38100" dir="2700000" algn="tl">
                    <a:srgbClr val="000000"/>
                  </a:outerShdw>
                </a:effectLst>
                <a:latin typeface="Arial" charset="0"/>
                <a:ea typeface="黑体" pitchFamily="2" charset="-122"/>
              </a:rPr>
              <a:t>隔离开关</a:t>
            </a:r>
          </a:p>
        </p:txBody>
      </p:sp>
      <p:pic>
        <p:nvPicPr>
          <p:cNvPr id="67593" name="Picture 12">
            <a:extLst>
              <a:ext uri="{FF2B5EF4-FFF2-40B4-BE49-F238E27FC236}">
                <a16:creationId xmlns:a16="http://schemas.microsoft.com/office/drawing/2014/main" id="{FEC7E04D-9E53-418F-A420-B1540A669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881188"/>
            <a:ext cx="156051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4">
            <a:extLst>
              <a:ext uri="{FF2B5EF4-FFF2-40B4-BE49-F238E27FC236}">
                <a16:creationId xmlns:a16="http://schemas.microsoft.com/office/drawing/2014/main" id="{3619ED0A-DB1B-46C4-9FDF-E7FCFAE5D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520825"/>
            <a:ext cx="1522412"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9" name="Text Box 13">
            <a:extLst>
              <a:ext uri="{FF2B5EF4-FFF2-40B4-BE49-F238E27FC236}">
                <a16:creationId xmlns:a16="http://schemas.microsoft.com/office/drawing/2014/main" id="{A52ADF8C-81FF-4DCA-9A4D-445FD63A1790}"/>
              </a:ext>
            </a:extLst>
          </p:cNvPr>
          <p:cNvSpPr txBox="1">
            <a:spLocks noChangeArrowheads="1"/>
          </p:cNvSpPr>
          <p:nvPr/>
        </p:nvSpPr>
        <p:spPr bwMode="auto">
          <a:xfrm>
            <a:off x="4140200" y="3392488"/>
            <a:ext cx="1116013" cy="365125"/>
          </a:xfrm>
          <a:prstGeom prst="rect">
            <a:avLst/>
          </a:prstGeom>
          <a:gradFill rotWithShape="1">
            <a:gsLst>
              <a:gs pos="0">
                <a:schemeClr val="accent1">
                  <a:alpha val="300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400" b="1">
                <a:solidFill>
                  <a:srgbClr val="FF0000"/>
                </a:solidFill>
                <a:effectLst>
                  <a:outerShdw blurRad="38100" dist="38100" dir="2700000" algn="tl">
                    <a:srgbClr val="000000"/>
                  </a:outerShdw>
                </a:effectLst>
                <a:latin typeface="Arial" charset="0"/>
                <a:ea typeface="黑体" pitchFamily="2" charset="-122"/>
              </a:rPr>
              <a:t>断路器</a:t>
            </a:r>
          </a:p>
        </p:txBody>
      </p:sp>
      <p:pic>
        <p:nvPicPr>
          <p:cNvPr id="67596" name="Picture 16">
            <a:extLst>
              <a:ext uri="{FF2B5EF4-FFF2-40B4-BE49-F238E27FC236}">
                <a16:creationId xmlns:a16="http://schemas.microsoft.com/office/drawing/2014/main" id="{96667CC3-598B-4867-9F98-3E008365A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1484313"/>
            <a:ext cx="15843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3" name="Text Box 17">
            <a:extLst>
              <a:ext uri="{FF2B5EF4-FFF2-40B4-BE49-F238E27FC236}">
                <a16:creationId xmlns:a16="http://schemas.microsoft.com/office/drawing/2014/main" id="{66B7C203-9920-4ADB-A279-96CDF149EB88}"/>
              </a:ext>
            </a:extLst>
          </p:cNvPr>
          <p:cNvSpPr txBox="1">
            <a:spLocks noChangeArrowheads="1"/>
          </p:cNvSpPr>
          <p:nvPr/>
        </p:nvSpPr>
        <p:spPr bwMode="auto">
          <a:xfrm>
            <a:off x="6192838" y="3500438"/>
            <a:ext cx="2628900" cy="334962"/>
          </a:xfrm>
          <a:prstGeom prst="rect">
            <a:avLst/>
          </a:prstGeom>
          <a:gradFill rotWithShape="1">
            <a:gsLst>
              <a:gs pos="0">
                <a:schemeClr val="accent1">
                  <a:alpha val="300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200" b="1">
                <a:solidFill>
                  <a:srgbClr val="FF0000"/>
                </a:solidFill>
                <a:effectLst>
                  <a:outerShdw blurRad="38100" dist="38100" dir="2700000" algn="tl">
                    <a:srgbClr val="000000"/>
                  </a:outerShdw>
                </a:effectLst>
                <a:latin typeface="Arial" charset="0"/>
                <a:ea typeface="黑体" pitchFamily="2" charset="-122"/>
              </a:rPr>
              <a:t>操作系统及测量仪表</a:t>
            </a:r>
          </a:p>
        </p:txBody>
      </p:sp>
      <p:sp>
        <p:nvSpPr>
          <p:cNvPr id="106516" name="Text Box 20">
            <a:extLst>
              <a:ext uri="{FF2B5EF4-FFF2-40B4-BE49-F238E27FC236}">
                <a16:creationId xmlns:a16="http://schemas.microsoft.com/office/drawing/2014/main" id="{C7F5BFFD-7C72-4145-A0F5-84BAEE278D5C}"/>
              </a:ext>
            </a:extLst>
          </p:cNvPr>
          <p:cNvSpPr txBox="1">
            <a:spLocks noChangeArrowheads="1"/>
          </p:cNvSpPr>
          <p:nvPr/>
        </p:nvSpPr>
        <p:spPr bwMode="auto">
          <a:xfrm>
            <a:off x="1008063" y="4113213"/>
            <a:ext cx="2628900" cy="334962"/>
          </a:xfrm>
          <a:prstGeom prst="rect">
            <a:avLst/>
          </a:prstGeom>
          <a:gradFill rotWithShape="1">
            <a:gsLst>
              <a:gs pos="0">
                <a:schemeClr val="accent1">
                  <a:alpha val="3000"/>
                </a:schemeClr>
              </a:gs>
              <a:gs pos="100000">
                <a:schemeClr val="accent1">
                  <a:gamma/>
                  <a:tint val="0"/>
                  <a:invGamma/>
                  <a:alpha val="0"/>
                </a:scheme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200" b="1">
                <a:solidFill>
                  <a:srgbClr val="FF0000"/>
                </a:solidFill>
                <a:effectLst>
                  <a:outerShdw blurRad="38100" dist="38100" dir="2700000" algn="tl">
                    <a:srgbClr val="000000"/>
                  </a:outerShdw>
                </a:effectLst>
                <a:latin typeface="Arial" charset="0"/>
                <a:ea typeface="黑体" pitchFamily="2" charset="-122"/>
              </a:rPr>
              <a:t>电压、电流互感器</a:t>
            </a:r>
          </a:p>
        </p:txBody>
      </p:sp>
      <p:sp>
        <p:nvSpPr>
          <p:cNvPr id="106517" name="Rectangle 21">
            <a:extLst>
              <a:ext uri="{FF2B5EF4-FFF2-40B4-BE49-F238E27FC236}">
                <a16:creationId xmlns:a16="http://schemas.microsoft.com/office/drawing/2014/main" id="{BFE7ABB0-ED35-449E-B95B-319AA665C0C8}"/>
              </a:ext>
            </a:extLst>
          </p:cNvPr>
          <p:cNvSpPr>
            <a:spLocks noChangeArrowheads="1"/>
          </p:cNvSpPr>
          <p:nvPr/>
        </p:nvSpPr>
        <p:spPr bwMode="auto">
          <a:xfrm>
            <a:off x="4859338" y="5589588"/>
            <a:ext cx="3600450" cy="365125"/>
          </a:xfrm>
          <a:prstGeom prst="rect">
            <a:avLst/>
          </a:prstGeom>
          <a:gradFill rotWithShape="1">
            <a:gsLst>
              <a:gs pos="0">
                <a:srgbClr val="006600">
                  <a:alpha val="3000"/>
                </a:srgbClr>
              </a:gs>
              <a:gs pos="100000">
                <a:srgbClr val="006600">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defRPr/>
            </a:pPr>
            <a:r>
              <a:rPr lang="zh-CN" altLang="en-US" sz="2400">
                <a:solidFill>
                  <a:srgbClr val="FF0000"/>
                </a:solidFill>
                <a:effectLst>
                  <a:outerShdw blurRad="38100" dist="38100" dir="2700000" algn="tl">
                    <a:srgbClr val="000000"/>
                  </a:outerShdw>
                </a:effectLst>
                <a:latin typeface="Times New Roman" pitchFamily="18" charset="0"/>
                <a:ea typeface="楷体_GB2312" pitchFamily="49" charset="-122"/>
              </a:rPr>
              <a:t>作用：</a:t>
            </a:r>
            <a:r>
              <a:rPr lang="zh-CN" altLang="en-US" sz="2400">
                <a:solidFill>
                  <a:srgbClr val="CC3300"/>
                </a:solidFill>
                <a:effectLst>
                  <a:outerShdw blurRad="38100" dist="38100" dir="2700000" algn="tl">
                    <a:srgbClr val="000000"/>
                  </a:outerShdw>
                </a:effectLst>
                <a:latin typeface="Times New Roman" pitchFamily="18" charset="0"/>
                <a:ea typeface="仿宋_GB2312" pitchFamily="49" charset="-122"/>
              </a:rPr>
              <a:t>接受和分配电能</a:t>
            </a:r>
            <a:r>
              <a:rPr lang="zh-CN" altLang="en-US" sz="2400">
                <a:solidFill>
                  <a:srgbClr val="CC3300"/>
                </a:solidFill>
                <a:effectLst>
                  <a:outerShdw blurRad="38100" dist="38100" dir="2700000" algn="tl">
                    <a:srgbClr val="000000"/>
                  </a:outerShdw>
                </a:effectLst>
                <a:latin typeface="Times New Roman" pitchFamily="18" charset="0"/>
                <a:ea typeface="楷体_GB2312" pitchFamily="49" charset="-122"/>
              </a:rPr>
              <a:t>。</a:t>
            </a:r>
          </a:p>
        </p:txBody>
      </p:sp>
      <p:grpSp>
        <p:nvGrpSpPr>
          <p:cNvPr id="67600" name="Group 23">
            <a:extLst>
              <a:ext uri="{FF2B5EF4-FFF2-40B4-BE49-F238E27FC236}">
                <a16:creationId xmlns:a16="http://schemas.microsoft.com/office/drawing/2014/main" id="{CC43B46B-F656-4539-A4DF-3ECC1AAE2AA9}"/>
              </a:ext>
            </a:extLst>
          </p:cNvPr>
          <p:cNvGrpSpPr>
            <a:grpSpLocks/>
          </p:cNvGrpSpPr>
          <p:nvPr/>
        </p:nvGrpSpPr>
        <p:grpSpPr bwMode="auto">
          <a:xfrm>
            <a:off x="1584325" y="476250"/>
            <a:ext cx="6229350" cy="574675"/>
            <a:chOff x="862" y="686"/>
            <a:chExt cx="4150" cy="362"/>
          </a:xfrm>
        </p:grpSpPr>
        <p:sp>
          <p:nvSpPr>
            <p:cNvPr id="67601" name="AutoShape 24">
              <a:extLst>
                <a:ext uri="{FF2B5EF4-FFF2-40B4-BE49-F238E27FC236}">
                  <a16:creationId xmlns:a16="http://schemas.microsoft.com/office/drawing/2014/main" id="{37708F83-A95B-407C-AF8E-020682AFA49E}"/>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02" name="Rectangle 25">
              <a:extLst>
                <a:ext uri="{FF2B5EF4-FFF2-40B4-BE49-F238E27FC236}">
                  <a16:creationId xmlns:a16="http://schemas.microsoft.com/office/drawing/2014/main" id="{C5957E84-D9D7-407B-B656-4AAAE696E17F}"/>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03" name="Rectangle 26">
              <a:extLst>
                <a:ext uri="{FF2B5EF4-FFF2-40B4-BE49-F238E27FC236}">
                  <a16:creationId xmlns:a16="http://schemas.microsoft.com/office/drawing/2014/main" id="{99D4DEF3-CE1F-4A97-AED4-12A08B3889FA}"/>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工厂供配电系统的构成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03AD7F4B-09D6-4CEB-BC41-23897A5D167B}"/>
              </a:ext>
            </a:extLst>
          </p:cNvPr>
          <p:cNvGraphicFramePr>
            <a:graphicFrameLocks noGrp="1" noChangeAspect="1"/>
          </p:cNvGraphicFramePr>
          <p:nvPr>
            <p:ph sz="half" idx="1"/>
          </p:nvPr>
        </p:nvGraphicFramePr>
        <p:xfrm>
          <a:off x="1562100" y="692150"/>
          <a:ext cx="6488113" cy="500538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ext Box 5">
            <a:extLst>
              <a:ext uri="{FF2B5EF4-FFF2-40B4-BE49-F238E27FC236}">
                <a16:creationId xmlns:a16="http://schemas.microsoft.com/office/drawing/2014/main" id="{FC761044-E005-4ACE-8805-D411AC8F1F90}"/>
              </a:ext>
            </a:extLst>
          </p:cNvPr>
          <p:cNvSpPr txBox="1">
            <a:spLocks noChangeArrowheads="1"/>
          </p:cNvSpPr>
          <p:nvPr/>
        </p:nvSpPr>
        <p:spPr bwMode="auto">
          <a:xfrm>
            <a:off x="865188" y="1339850"/>
            <a:ext cx="3201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005000"/>
                </a:solidFill>
                <a:latin typeface="Times New Roman" panose="02020603050405020304" pitchFamily="18" charset="0"/>
                <a:ea typeface="黑体" panose="02010609060101010101" pitchFamily="49" charset="-122"/>
              </a:rPr>
              <a:t>（</a:t>
            </a:r>
            <a:r>
              <a:rPr lang="en-US" altLang="zh-CN" sz="2200" b="1">
                <a:solidFill>
                  <a:srgbClr val="005000"/>
                </a:solidFill>
                <a:latin typeface="Times New Roman" panose="02020603050405020304" pitchFamily="18" charset="0"/>
                <a:ea typeface="黑体" panose="02010609060101010101" pitchFamily="49" charset="-122"/>
              </a:rPr>
              <a:t>1</a:t>
            </a:r>
            <a:r>
              <a:rPr lang="zh-CN" altLang="en-US" sz="2200" b="1">
                <a:solidFill>
                  <a:srgbClr val="005000"/>
                </a:solidFill>
                <a:ea typeface="黑体" panose="02010609060101010101" pitchFamily="49" charset="-122"/>
              </a:rPr>
              <a:t>）户内配电室的组成</a:t>
            </a:r>
            <a:endParaRPr lang="zh-CN" altLang="en-US" sz="2300" b="1">
              <a:solidFill>
                <a:srgbClr val="005000"/>
              </a:solidFill>
              <a:ea typeface="黑体" panose="02010609060101010101" pitchFamily="49" charset="-122"/>
            </a:endParaRPr>
          </a:p>
        </p:txBody>
      </p:sp>
      <p:sp>
        <p:nvSpPr>
          <p:cNvPr id="68611" name="Rectangle 6">
            <a:extLst>
              <a:ext uri="{FF2B5EF4-FFF2-40B4-BE49-F238E27FC236}">
                <a16:creationId xmlns:a16="http://schemas.microsoft.com/office/drawing/2014/main" id="{15BE55E2-53CB-48F6-BDC4-F29EF8EBBE8A}"/>
              </a:ext>
            </a:extLst>
          </p:cNvPr>
          <p:cNvSpPr>
            <a:spLocks noChangeArrowheads="1"/>
          </p:cNvSpPr>
          <p:nvPr/>
        </p:nvSpPr>
        <p:spPr bwMode="auto">
          <a:xfrm>
            <a:off x="792163" y="1916113"/>
            <a:ext cx="3132137"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30000"/>
              </a:spcBef>
            </a:pPr>
            <a:r>
              <a:rPr lang="en-US" altLang="zh-CN" sz="2200" b="1">
                <a:solidFill>
                  <a:srgbClr val="373753"/>
                </a:solidFill>
                <a:latin typeface="Times New Roman" panose="02020603050405020304" pitchFamily="18" charset="0"/>
                <a:ea typeface="仿宋_GB2312" pitchFamily="49" charset="-122"/>
              </a:rPr>
              <a:t>    </a:t>
            </a:r>
            <a:r>
              <a:rPr lang="zh-CN" altLang="en-US" sz="2200" b="1">
                <a:solidFill>
                  <a:srgbClr val="373753"/>
                </a:solidFill>
                <a:latin typeface="Times New Roman" panose="02020603050405020304" pitchFamily="18" charset="0"/>
                <a:ea typeface="仿宋_GB2312" pitchFamily="49" charset="-122"/>
              </a:rPr>
              <a:t>户内式变配电所主要由三部分组成：</a:t>
            </a:r>
            <a:r>
              <a:rPr lang="zh-CN" altLang="en-US" sz="2200" b="1">
                <a:solidFill>
                  <a:srgbClr val="FF0000"/>
                </a:solidFill>
                <a:latin typeface="Times New Roman" panose="02020603050405020304" pitchFamily="18" charset="0"/>
                <a:ea typeface="仿宋_GB2312" pitchFamily="49" charset="-122"/>
              </a:rPr>
              <a:t>高压配电室、变压器室、低压配电室。</a:t>
            </a:r>
            <a:r>
              <a:rPr lang="zh-CN" altLang="en-US" sz="2200" b="1">
                <a:solidFill>
                  <a:srgbClr val="373753"/>
                </a:solidFill>
                <a:latin typeface="Times New Roman" panose="02020603050405020304" pitchFamily="18" charset="0"/>
                <a:ea typeface="仿宋_GB2312" pitchFamily="49" charset="-122"/>
              </a:rPr>
              <a:t>此外，有的还设有高压电容器室和值班室。</a:t>
            </a:r>
          </a:p>
          <a:p>
            <a:pPr eaLnBrk="1" hangingPunct="1">
              <a:lnSpc>
                <a:spcPct val="110000"/>
              </a:lnSpc>
              <a:spcBef>
                <a:spcPct val="30000"/>
              </a:spcBef>
            </a:pPr>
            <a:r>
              <a:rPr lang="zh-CN" altLang="en-US" sz="2200" b="1">
                <a:solidFill>
                  <a:srgbClr val="373753"/>
                </a:solidFill>
                <a:latin typeface="Times New Roman" panose="02020603050405020304" pitchFamily="18" charset="0"/>
                <a:ea typeface="仿宋_GB2312" pitchFamily="49" charset="-122"/>
              </a:rPr>
              <a:t>    与户内变配电室相邻的户外电气设备安装在屋外，一般用于</a:t>
            </a:r>
            <a:r>
              <a:rPr lang="en-US" altLang="zh-CN" sz="2200" b="1">
                <a:solidFill>
                  <a:srgbClr val="373753"/>
                </a:solidFill>
                <a:latin typeface="Times New Roman" panose="02020603050405020304" pitchFamily="18" charset="0"/>
                <a:ea typeface="仿宋_GB2312" pitchFamily="49" charset="-122"/>
              </a:rPr>
              <a:t>35KV</a:t>
            </a:r>
            <a:r>
              <a:rPr lang="zh-CN" altLang="en-US" sz="2200" b="1">
                <a:solidFill>
                  <a:srgbClr val="373753"/>
                </a:solidFill>
                <a:latin typeface="Times New Roman" panose="02020603050405020304" pitchFamily="18" charset="0"/>
                <a:ea typeface="仿宋_GB2312" pitchFamily="49" charset="-122"/>
              </a:rPr>
              <a:t>及以上电压级。</a:t>
            </a:r>
            <a:r>
              <a:rPr lang="zh-CN" altLang="en-US" sz="2200">
                <a:solidFill>
                  <a:srgbClr val="373753"/>
                </a:solidFill>
                <a:latin typeface="Times New Roman" panose="02020603050405020304" pitchFamily="18" charset="0"/>
                <a:ea typeface="仿宋_GB2312" pitchFamily="49" charset="-122"/>
              </a:rPr>
              <a:t> </a:t>
            </a:r>
          </a:p>
        </p:txBody>
      </p:sp>
      <p:pic>
        <p:nvPicPr>
          <p:cNvPr id="68612" name="Picture 9" descr="5">
            <a:extLst>
              <a:ext uri="{FF2B5EF4-FFF2-40B4-BE49-F238E27FC236}">
                <a16:creationId xmlns:a16="http://schemas.microsoft.com/office/drawing/2014/main" id="{DAF82FB5-A278-48F6-9BCB-515000C3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268413"/>
            <a:ext cx="3995737"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3" name="Group 10">
            <a:extLst>
              <a:ext uri="{FF2B5EF4-FFF2-40B4-BE49-F238E27FC236}">
                <a16:creationId xmlns:a16="http://schemas.microsoft.com/office/drawing/2014/main" id="{7A9CFB77-D5C8-46D5-BCF1-8E26C5B44057}"/>
              </a:ext>
            </a:extLst>
          </p:cNvPr>
          <p:cNvGrpSpPr>
            <a:grpSpLocks/>
          </p:cNvGrpSpPr>
          <p:nvPr/>
        </p:nvGrpSpPr>
        <p:grpSpPr bwMode="auto">
          <a:xfrm>
            <a:off x="1547813" y="549275"/>
            <a:ext cx="6229350" cy="574675"/>
            <a:chOff x="862" y="686"/>
            <a:chExt cx="4150" cy="362"/>
          </a:xfrm>
        </p:grpSpPr>
        <p:sp>
          <p:nvSpPr>
            <p:cNvPr id="68614" name="AutoShape 11">
              <a:extLst>
                <a:ext uri="{FF2B5EF4-FFF2-40B4-BE49-F238E27FC236}">
                  <a16:creationId xmlns:a16="http://schemas.microsoft.com/office/drawing/2014/main" id="{B0F4D1B5-4BC3-4FEF-8CA4-23B351AD64FC}"/>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5" name="Rectangle 12">
              <a:extLst>
                <a:ext uri="{FF2B5EF4-FFF2-40B4-BE49-F238E27FC236}">
                  <a16:creationId xmlns:a16="http://schemas.microsoft.com/office/drawing/2014/main" id="{6F8CED77-45AB-4EC8-B01D-CC5F73DBBD7F}"/>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6" name="Rectangle 13">
              <a:extLst>
                <a:ext uri="{FF2B5EF4-FFF2-40B4-BE49-F238E27FC236}">
                  <a16:creationId xmlns:a16="http://schemas.microsoft.com/office/drawing/2014/main" id="{D771851A-EADE-4676-B20D-D962BC917D98}"/>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工厂供配电系统的布置 </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Text Box 5">
            <a:extLst>
              <a:ext uri="{FF2B5EF4-FFF2-40B4-BE49-F238E27FC236}">
                <a16:creationId xmlns:a16="http://schemas.microsoft.com/office/drawing/2014/main" id="{6EB14AD2-F282-425D-B008-FA30141BEB91}"/>
              </a:ext>
            </a:extLst>
          </p:cNvPr>
          <p:cNvSpPr txBox="1">
            <a:spLocks noChangeArrowheads="1"/>
          </p:cNvSpPr>
          <p:nvPr/>
        </p:nvSpPr>
        <p:spPr bwMode="auto">
          <a:xfrm>
            <a:off x="827088" y="1160463"/>
            <a:ext cx="3168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005000"/>
                </a:solidFill>
                <a:latin typeface="Times New Roman" panose="02020603050405020304" pitchFamily="18" charset="0"/>
                <a:ea typeface="黑体" panose="02010609060101010101" pitchFamily="49" charset="-122"/>
              </a:rPr>
              <a:t>（</a:t>
            </a:r>
            <a:r>
              <a:rPr lang="en-US" altLang="zh-CN" sz="2200" b="1">
                <a:solidFill>
                  <a:srgbClr val="005000"/>
                </a:solidFill>
                <a:latin typeface="Times New Roman" panose="02020603050405020304" pitchFamily="18" charset="0"/>
                <a:ea typeface="黑体" panose="02010609060101010101" pitchFamily="49" charset="-122"/>
              </a:rPr>
              <a:t>2</a:t>
            </a:r>
            <a:r>
              <a:rPr lang="zh-CN" altLang="en-US" sz="2200" b="1">
                <a:solidFill>
                  <a:srgbClr val="005000"/>
                </a:solidFill>
                <a:ea typeface="黑体" panose="02010609060101010101" pitchFamily="49" charset="-122"/>
              </a:rPr>
              <a:t>）户外配电装置</a:t>
            </a:r>
            <a:endParaRPr lang="zh-CN" altLang="en-US" sz="2300" b="1">
              <a:solidFill>
                <a:srgbClr val="005000"/>
              </a:solidFill>
              <a:ea typeface="黑体" panose="02010609060101010101" pitchFamily="49" charset="-122"/>
            </a:endParaRPr>
          </a:p>
        </p:txBody>
      </p:sp>
      <p:sp>
        <p:nvSpPr>
          <p:cNvPr id="69635" name="Rectangle 6">
            <a:extLst>
              <a:ext uri="{FF2B5EF4-FFF2-40B4-BE49-F238E27FC236}">
                <a16:creationId xmlns:a16="http://schemas.microsoft.com/office/drawing/2014/main" id="{111CFCF7-A1E1-4735-9A46-4626C181E303}"/>
              </a:ext>
            </a:extLst>
          </p:cNvPr>
          <p:cNvSpPr>
            <a:spLocks noChangeArrowheads="1"/>
          </p:cNvSpPr>
          <p:nvPr/>
        </p:nvSpPr>
        <p:spPr bwMode="auto">
          <a:xfrm>
            <a:off x="684213" y="1628775"/>
            <a:ext cx="79930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30000"/>
              </a:spcBef>
            </a:pPr>
            <a:r>
              <a:rPr lang="en-US" altLang="zh-CN" sz="2200" b="1">
                <a:solidFill>
                  <a:srgbClr val="373753"/>
                </a:solidFill>
                <a:latin typeface="Times New Roman" panose="02020603050405020304" pitchFamily="18" charset="0"/>
                <a:ea typeface="仿宋_GB2312" pitchFamily="49" charset="-122"/>
              </a:rPr>
              <a:t>    </a:t>
            </a:r>
            <a:r>
              <a:rPr lang="zh-CN" altLang="en-US" sz="2200" b="1">
                <a:solidFill>
                  <a:srgbClr val="373753"/>
                </a:solidFill>
                <a:latin typeface="Times New Roman" panose="02020603050405020304" pitchFamily="18" charset="0"/>
                <a:ea typeface="仿宋_GB2312" pitchFamily="49" charset="-122"/>
              </a:rPr>
              <a:t>户外配电装置根据电器设备和导体的布置高度及重叠情况，分为</a:t>
            </a:r>
            <a:r>
              <a:rPr lang="zh-CN" altLang="en-US" sz="2200" b="1">
                <a:solidFill>
                  <a:srgbClr val="FF0000"/>
                </a:solidFill>
                <a:latin typeface="Times New Roman" panose="02020603050405020304" pitchFamily="18" charset="0"/>
                <a:ea typeface="仿宋_GB2312" pitchFamily="49" charset="-122"/>
              </a:rPr>
              <a:t>中型、半高型和高型</a:t>
            </a:r>
            <a:r>
              <a:rPr lang="zh-CN" altLang="en-US" sz="2200" b="1">
                <a:solidFill>
                  <a:srgbClr val="373753"/>
                </a:solidFill>
                <a:latin typeface="Times New Roman" panose="02020603050405020304" pitchFamily="18" charset="0"/>
                <a:ea typeface="仿宋_GB2312" pitchFamily="49" charset="-122"/>
              </a:rPr>
              <a:t>几种布置型式。</a:t>
            </a:r>
            <a:endParaRPr lang="zh-CN" altLang="en-US" sz="2200">
              <a:solidFill>
                <a:srgbClr val="373753"/>
              </a:solidFill>
              <a:latin typeface="Times New Roman" panose="02020603050405020304" pitchFamily="18" charset="0"/>
              <a:ea typeface="仿宋_GB2312" pitchFamily="49" charset="-122"/>
            </a:endParaRPr>
          </a:p>
        </p:txBody>
      </p:sp>
      <p:sp>
        <p:nvSpPr>
          <p:cNvPr id="69636" name="Rectangle 14">
            <a:extLst>
              <a:ext uri="{FF2B5EF4-FFF2-40B4-BE49-F238E27FC236}">
                <a16:creationId xmlns:a16="http://schemas.microsoft.com/office/drawing/2014/main" id="{0C17B2E1-F96D-4D22-A64D-161D656EB59A}"/>
              </a:ext>
            </a:extLst>
          </p:cNvPr>
          <p:cNvSpPr>
            <a:spLocks noChangeArrowheads="1"/>
          </p:cNvSpPr>
          <p:nvPr/>
        </p:nvSpPr>
        <p:spPr bwMode="auto">
          <a:xfrm>
            <a:off x="539750" y="4508500"/>
            <a:ext cx="83534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200" b="1">
                <a:solidFill>
                  <a:srgbClr val="373753"/>
                </a:solidFill>
                <a:latin typeface="Times New Roman" panose="02020603050405020304" pitchFamily="18" charset="0"/>
                <a:ea typeface="仿宋_GB2312" pitchFamily="49" charset="-122"/>
              </a:rPr>
              <a:t> </a:t>
            </a:r>
            <a:r>
              <a:rPr lang="zh-CN" altLang="en-US" sz="2200" b="1">
                <a:solidFill>
                  <a:srgbClr val="373753"/>
                </a:solidFill>
                <a:latin typeface="Times New Roman" panose="02020603050405020304" pitchFamily="18" charset="0"/>
                <a:ea typeface="仿宋_GB2312" pitchFamily="49" charset="-122"/>
              </a:rPr>
              <a:t>户外配电装置的特点：①土建工作量和费用较小，建设周期短；</a:t>
            </a:r>
          </a:p>
          <a:p>
            <a:pPr eaLnBrk="1" hangingPunct="1">
              <a:lnSpc>
                <a:spcPct val="110000"/>
              </a:lnSpc>
            </a:pPr>
            <a:r>
              <a:rPr lang="zh-CN" altLang="en-US" sz="2200" b="1">
                <a:solidFill>
                  <a:srgbClr val="373753"/>
                </a:solidFill>
                <a:latin typeface="Times New Roman" panose="02020603050405020304" pitchFamily="18" charset="0"/>
                <a:ea typeface="仿宋_GB2312" pitchFamily="49" charset="-122"/>
              </a:rPr>
              <a:t>②扩建比较方便；③相邻设备之间距离较大，便于带电作业；</a:t>
            </a:r>
          </a:p>
          <a:p>
            <a:pPr eaLnBrk="1" hangingPunct="1">
              <a:lnSpc>
                <a:spcPct val="110000"/>
              </a:lnSpc>
            </a:pPr>
            <a:r>
              <a:rPr lang="zh-CN" altLang="en-US" sz="2200" b="1">
                <a:solidFill>
                  <a:srgbClr val="373753"/>
                </a:solidFill>
                <a:latin typeface="Times New Roman" panose="02020603050405020304" pitchFamily="18" charset="0"/>
                <a:ea typeface="仿宋_GB2312" pitchFamily="49" charset="-122"/>
              </a:rPr>
              <a:t>④占地面积大；⑤受外界环境影响，设备运行条件较差，需加强绝缘；⑥不良气候对设备维修和操作有影响。</a:t>
            </a:r>
          </a:p>
        </p:txBody>
      </p:sp>
      <p:pic>
        <p:nvPicPr>
          <p:cNvPr id="69637" name="Picture 15" descr="5">
            <a:extLst>
              <a:ext uri="{FF2B5EF4-FFF2-40B4-BE49-F238E27FC236}">
                <a16:creationId xmlns:a16="http://schemas.microsoft.com/office/drawing/2014/main" id="{FB06197F-ED85-4B24-966A-90FD0016A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92375"/>
            <a:ext cx="2519363"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16" descr="5">
            <a:extLst>
              <a:ext uri="{FF2B5EF4-FFF2-40B4-BE49-F238E27FC236}">
                <a16:creationId xmlns:a16="http://schemas.microsoft.com/office/drawing/2014/main" id="{CCE73ACA-DE4A-4AA0-8361-DEFED3C50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492375"/>
            <a:ext cx="25908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7" descr="5">
            <a:extLst>
              <a:ext uri="{FF2B5EF4-FFF2-40B4-BE49-F238E27FC236}">
                <a16:creationId xmlns:a16="http://schemas.microsoft.com/office/drawing/2014/main" id="{84E09488-3C1E-4866-9480-E773BECA8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5" y="2133600"/>
            <a:ext cx="28082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40" name="Group 18">
            <a:extLst>
              <a:ext uri="{FF2B5EF4-FFF2-40B4-BE49-F238E27FC236}">
                <a16:creationId xmlns:a16="http://schemas.microsoft.com/office/drawing/2014/main" id="{7DD07FF9-4CBA-4D8C-A3A0-F6FCA90CB3DC}"/>
              </a:ext>
            </a:extLst>
          </p:cNvPr>
          <p:cNvGrpSpPr>
            <a:grpSpLocks/>
          </p:cNvGrpSpPr>
          <p:nvPr/>
        </p:nvGrpSpPr>
        <p:grpSpPr bwMode="auto">
          <a:xfrm>
            <a:off x="1547813" y="549275"/>
            <a:ext cx="6229350" cy="574675"/>
            <a:chOff x="862" y="686"/>
            <a:chExt cx="4150" cy="362"/>
          </a:xfrm>
        </p:grpSpPr>
        <p:sp>
          <p:nvSpPr>
            <p:cNvPr id="69641" name="AutoShape 19">
              <a:extLst>
                <a:ext uri="{FF2B5EF4-FFF2-40B4-BE49-F238E27FC236}">
                  <a16:creationId xmlns:a16="http://schemas.microsoft.com/office/drawing/2014/main" id="{63326DBC-0413-45C6-8188-7F762E5A6E8C}"/>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2" name="Rectangle 20">
              <a:extLst>
                <a:ext uri="{FF2B5EF4-FFF2-40B4-BE49-F238E27FC236}">
                  <a16:creationId xmlns:a16="http://schemas.microsoft.com/office/drawing/2014/main" id="{1EDCB76F-CB07-461B-8EE4-369A6573AC9E}"/>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3" name="Rectangle 21">
              <a:extLst>
                <a:ext uri="{FF2B5EF4-FFF2-40B4-BE49-F238E27FC236}">
                  <a16:creationId xmlns:a16="http://schemas.microsoft.com/office/drawing/2014/main" id="{C24E8659-531F-42BB-9AF0-52EAA012C1C2}"/>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工厂供配电系统的布置 </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B36D1A0C-B620-4A55-943C-51F4E084278A}"/>
              </a:ext>
            </a:extLst>
          </p:cNvPr>
          <p:cNvSpPr>
            <a:spLocks noChangeArrowheads="1"/>
          </p:cNvSpPr>
          <p:nvPr/>
        </p:nvSpPr>
        <p:spPr bwMode="auto">
          <a:xfrm>
            <a:off x="611188" y="1160463"/>
            <a:ext cx="8245475" cy="5024437"/>
          </a:xfrm>
          <a:prstGeom prst="rect">
            <a:avLst/>
          </a:prstGeom>
          <a:gradFill rotWithShape="1">
            <a:gsLst>
              <a:gs pos="0">
                <a:srgbClr val="FFFFFF">
                  <a:alpha val="0"/>
                </a:srgbClr>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00" b="1">
                <a:solidFill>
                  <a:srgbClr val="663300"/>
                </a:solidFill>
                <a:latin typeface="Times New Roman" panose="02020603050405020304" pitchFamily="18" charset="0"/>
                <a:ea typeface="仿宋_GB2312" pitchFamily="49" charset="-122"/>
              </a:rPr>
              <a:t>①</a:t>
            </a:r>
            <a:r>
              <a:rPr lang="zh-CN" altLang="en-US" sz="2200" b="1">
                <a:solidFill>
                  <a:srgbClr val="663300"/>
                </a:solidFill>
                <a:latin typeface="Times New Roman" panose="02020603050405020304" pitchFamily="18" charset="0"/>
                <a:ea typeface="仿宋_GB2312" pitchFamily="49" charset="-122"/>
              </a:rPr>
              <a:t>便于运行维护和检修：</a:t>
            </a:r>
            <a:r>
              <a:rPr lang="zh-CN" altLang="en-US" sz="2200" b="1">
                <a:latin typeface="Times New Roman" panose="02020603050405020304" pitchFamily="18" charset="0"/>
                <a:ea typeface="仿宋_GB2312" pitchFamily="49" charset="-122"/>
              </a:rPr>
              <a:t>值班室一般应尽量靠近高低压配电室，特别是靠近高压配电室，且有直通门或与走廊相通。</a:t>
            </a:r>
          </a:p>
          <a:p>
            <a:pPr eaLnBrk="1" hangingPunct="1"/>
            <a:r>
              <a:rPr lang="zh-CN" altLang="en-US" sz="2200" b="1">
                <a:solidFill>
                  <a:srgbClr val="663300"/>
                </a:solidFill>
                <a:latin typeface="Times New Roman" panose="02020603050405020304" pitchFamily="18" charset="0"/>
                <a:ea typeface="仿宋_GB2312" pitchFamily="49" charset="-122"/>
              </a:rPr>
              <a:t>②运行要安全：</a:t>
            </a:r>
            <a:r>
              <a:rPr lang="zh-CN" altLang="en-US" sz="2200" b="1">
                <a:latin typeface="Times New Roman" panose="02020603050405020304" pitchFamily="18" charset="0"/>
                <a:ea typeface="仿宋_GB2312" pitchFamily="49" charset="-122"/>
              </a:rPr>
              <a:t>变压器室的大门应向外开并避开露天仓库，以利于在紧急情况下人员出入和处理事故。门最好朝北开，不要朝西开，以防“西晒”。</a:t>
            </a:r>
          </a:p>
          <a:p>
            <a:pPr eaLnBrk="1" hangingPunct="1"/>
            <a:r>
              <a:rPr lang="zh-CN" altLang="en-US" sz="2200" b="1">
                <a:solidFill>
                  <a:srgbClr val="663300"/>
                </a:solidFill>
                <a:latin typeface="Times New Roman" panose="02020603050405020304" pitchFamily="18" charset="0"/>
                <a:ea typeface="仿宋_GB2312" pitchFamily="49" charset="-122"/>
              </a:rPr>
              <a:t>③进出线方便：</a:t>
            </a:r>
            <a:r>
              <a:rPr lang="zh-CN" altLang="en-US" sz="2200" b="1">
                <a:latin typeface="Times New Roman" panose="02020603050405020304" pitchFamily="18" charset="0"/>
                <a:ea typeface="仿宋_GB2312" pitchFamily="49" charset="-122"/>
              </a:rPr>
              <a:t>如果是架空线进线，则高压配电室宜位于进线侧。户内供配电的变压器一般宜靠近低压配电室。</a:t>
            </a:r>
          </a:p>
          <a:p>
            <a:pPr eaLnBrk="1" hangingPunct="1"/>
            <a:r>
              <a:rPr lang="zh-CN" altLang="en-US" sz="2200" b="1">
                <a:solidFill>
                  <a:srgbClr val="663300"/>
                </a:solidFill>
                <a:latin typeface="Times New Roman" panose="02020603050405020304" pitchFamily="18" charset="0"/>
                <a:ea typeface="仿宋_GB2312" pitchFamily="49" charset="-122"/>
              </a:rPr>
              <a:t>④节约占地面积和建筑费用：</a:t>
            </a:r>
            <a:r>
              <a:rPr lang="zh-CN" altLang="en-US" sz="2200" b="1">
                <a:latin typeface="Times New Roman" panose="02020603050405020304" pitchFamily="18" charset="0"/>
                <a:ea typeface="仿宋_GB2312" pitchFamily="49" charset="-122"/>
              </a:rPr>
              <a:t>当供配电场所有低压配电室时，值班室可与其合并。但这时低压电屏的正面或侧面离墙不得小于</a:t>
            </a:r>
            <a:r>
              <a:rPr lang="en-US" altLang="zh-CN" sz="2200" b="1">
                <a:latin typeface="Times New Roman" panose="02020603050405020304" pitchFamily="18" charset="0"/>
                <a:ea typeface="仿宋_GB2312" pitchFamily="49" charset="-122"/>
              </a:rPr>
              <a:t>3m.</a:t>
            </a:r>
          </a:p>
          <a:p>
            <a:pPr eaLnBrk="1" hangingPunct="1"/>
            <a:r>
              <a:rPr lang="en-US" altLang="zh-CN" sz="2200" b="1">
                <a:solidFill>
                  <a:srgbClr val="663300"/>
                </a:solidFill>
                <a:latin typeface="Times New Roman" panose="02020603050405020304" pitchFamily="18" charset="0"/>
                <a:ea typeface="仿宋_GB2312" pitchFamily="49" charset="-122"/>
              </a:rPr>
              <a:t>⑤</a:t>
            </a:r>
            <a:r>
              <a:rPr lang="zh-CN" altLang="en-US" sz="2200" b="1">
                <a:solidFill>
                  <a:srgbClr val="663300"/>
                </a:solidFill>
                <a:latin typeface="Times New Roman" panose="02020603050405020304" pitchFamily="18" charset="0"/>
                <a:ea typeface="仿宋_GB2312" pitchFamily="49" charset="-122"/>
              </a:rPr>
              <a:t>高压电力电容器组应装设在单独的高压电容器室内，</a:t>
            </a:r>
            <a:r>
              <a:rPr lang="zh-CN" altLang="en-US" sz="2200" b="1">
                <a:latin typeface="Times New Roman" panose="02020603050405020304" pitchFamily="18" charset="0"/>
                <a:ea typeface="仿宋_GB2312" pitchFamily="49" charset="-122"/>
              </a:rPr>
              <a:t>该室一般临近高压配电室，两室之间砌防火墙。低压电力电容器柜装在低压配电室内。</a:t>
            </a:r>
          </a:p>
          <a:p>
            <a:pPr eaLnBrk="1" hangingPunct="1"/>
            <a:r>
              <a:rPr lang="zh-CN" altLang="en-US" sz="2200" b="1">
                <a:solidFill>
                  <a:srgbClr val="663300"/>
                </a:solidFill>
                <a:latin typeface="Times New Roman" panose="02020603050405020304" pitchFamily="18" charset="0"/>
                <a:ea typeface="仿宋_GB2312" pitchFamily="49" charset="-122"/>
              </a:rPr>
              <a:t>⑥留有发展余地，且不妨碍车间和工厂的发展。</a:t>
            </a:r>
            <a:r>
              <a:rPr lang="zh-CN" altLang="en-US" sz="2200" b="1">
                <a:latin typeface="Times New Roman" panose="02020603050405020304" pitchFamily="18" charset="0"/>
                <a:ea typeface="仿宋_GB2312" pitchFamily="49" charset="-122"/>
              </a:rPr>
              <a:t>在确定供配电场所</a:t>
            </a:r>
          </a:p>
          <a:p>
            <a:pPr eaLnBrk="1" hangingPunct="1"/>
            <a:r>
              <a:rPr lang="zh-CN" altLang="en-US" sz="2200" b="1">
                <a:latin typeface="Times New Roman" panose="02020603050405020304" pitchFamily="18" charset="0"/>
                <a:ea typeface="仿宋_GB2312" pitchFamily="49" charset="-122"/>
              </a:rPr>
              <a:t>的总体布置方案时应因地制宜，合理设计，通过几个方案的技术经</a:t>
            </a:r>
          </a:p>
          <a:p>
            <a:pPr eaLnBrk="1" hangingPunct="1"/>
            <a:r>
              <a:rPr lang="zh-CN" altLang="en-US" sz="2200" b="1">
                <a:latin typeface="Times New Roman" panose="02020603050405020304" pitchFamily="18" charset="0"/>
                <a:ea typeface="仿宋_GB2312" pitchFamily="49" charset="-122"/>
              </a:rPr>
              <a:t>济比较，力求获得最优方案。</a:t>
            </a:r>
          </a:p>
        </p:txBody>
      </p:sp>
      <p:grpSp>
        <p:nvGrpSpPr>
          <p:cNvPr id="70659" name="Group 8">
            <a:extLst>
              <a:ext uri="{FF2B5EF4-FFF2-40B4-BE49-F238E27FC236}">
                <a16:creationId xmlns:a16="http://schemas.microsoft.com/office/drawing/2014/main" id="{C0358470-1F4D-454D-9EE1-A68288C5418F}"/>
              </a:ext>
            </a:extLst>
          </p:cNvPr>
          <p:cNvGrpSpPr>
            <a:grpSpLocks/>
          </p:cNvGrpSpPr>
          <p:nvPr/>
        </p:nvGrpSpPr>
        <p:grpSpPr bwMode="auto">
          <a:xfrm>
            <a:off x="1403350" y="549275"/>
            <a:ext cx="6229350" cy="511175"/>
            <a:chOff x="862" y="681"/>
            <a:chExt cx="4150" cy="367"/>
          </a:xfrm>
        </p:grpSpPr>
        <p:sp>
          <p:nvSpPr>
            <p:cNvPr id="70660" name="AutoShape 9">
              <a:extLst>
                <a:ext uri="{FF2B5EF4-FFF2-40B4-BE49-F238E27FC236}">
                  <a16:creationId xmlns:a16="http://schemas.microsoft.com/office/drawing/2014/main" id="{1E1470BC-F4FD-43E8-9151-4DCCDA4CA0CB}"/>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1" name="Rectangle 10">
              <a:extLst>
                <a:ext uri="{FF2B5EF4-FFF2-40B4-BE49-F238E27FC236}">
                  <a16:creationId xmlns:a16="http://schemas.microsoft.com/office/drawing/2014/main" id="{E18BDF57-1FDB-43A9-B71A-B8A3F6AB2413}"/>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2" name="Rectangle 11">
              <a:extLst>
                <a:ext uri="{FF2B5EF4-FFF2-40B4-BE49-F238E27FC236}">
                  <a16:creationId xmlns:a16="http://schemas.microsoft.com/office/drawing/2014/main" id="{C1BD7F47-8D63-45CE-9F26-4B5F0B5A437F}"/>
                </a:ext>
              </a:extLst>
            </p:cNvPr>
            <p:cNvSpPr>
              <a:spLocks noChangeArrowheads="1"/>
            </p:cNvSpPr>
            <p:nvPr/>
          </p:nvSpPr>
          <p:spPr bwMode="auto">
            <a:xfrm>
              <a:off x="1542" y="681"/>
              <a:ext cx="2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供配电布置的总体要求 </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Text Box 5">
            <a:extLst>
              <a:ext uri="{FF2B5EF4-FFF2-40B4-BE49-F238E27FC236}">
                <a16:creationId xmlns:a16="http://schemas.microsoft.com/office/drawing/2014/main" id="{3D179E60-0BF7-4C3F-A3AC-4C046D0B88DC}"/>
              </a:ext>
            </a:extLst>
          </p:cNvPr>
          <p:cNvSpPr txBox="1">
            <a:spLocks noChangeArrowheads="1"/>
          </p:cNvSpPr>
          <p:nvPr/>
        </p:nvSpPr>
        <p:spPr bwMode="auto">
          <a:xfrm>
            <a:off x="827088" y="1233488"/>
            <a:ext cx="5976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005000"/>
                </a:solidFill>
                <a:latin typeface="Times New Roman" panose="02020603050405020304" pitchFamily="18" charset="0"/>
                <a:ea typeface="黑体" panose="02010609060101010101" pitchFamily="49" charset="-122"/>
              </a:rPr>
              <a:t>（</a:t>
            </a:r>
            <a:r>
              <a:rPr lang="en-US" altLang="zh-CN" sz="2200" b="1">
                <a:solidFill>
                  <a:srgbClr val="005000"/>
                </a:solidFill>
                <a:latin typeface="Times New Roman" panose="02020603050405020304" pitchFamily="18" charset="0"/>
                <a:ea typeface="黑体" panose="02010609060101010101" pitchFamily="49" charset="-122"/>
              </a:rPr>
              <a:t>4</a:t>
            </a:r>
            <a:r>
              <a:rPr lang="zh-CN" altLang="en-US" sz="2200" b="1">
                <a:solidFill>
                  <a:srgbClr val="005000"/>
                </a:solidFill>
                <a:ea typeface="黑体" panose="02010609060101010101" pitchFamily="49" charset="-122"/>
              </a:rPr>
              <a:t>） 供配电装置和各设备间距离的要求</a:t>
            </a:r>
            <a:endParaRPr lang="zh-CN" altLang="en-US" sz="2300" b="1">
              <a:solidFill>
                <a:srgbClr val="005000"/>
              </a:solidFill>
              <a:ea typeface="黑体" panose="02010609060101010101" pitchFamily="49" charset="-122"/>
            </a:endParaRPr>
          </a:p>
        </p:txBody>
      </p:sp>
      <p:sp>
        <p:nvSpPr>
          <p:cNvPr id="71683" name="Rectangle 7">
            <a:extLst>
              <a:ext uri="{FF2B5EF4-FFF2-40B4-BE49-F238E27FC236}">
                <a16:creationId xmlns:a16="http://schemas.microsoft.com/office/drawing/2014/main" id="{934D45DA-341E-407A-ACE6-E889ABDFAE9B}"/>
              </a:ext>
            </a:extLst>
          </p:cNvPr>
          <p:cNvSpPr>
            <a:spLocks noChangeArrowheads="1"/>
          </p:cNvSpPr>
          <p:nvPr/>
        </p:nvSpPr>
        <p:spPr bwMode="auto">
          <a:xfrm>
            <a:off x="1511300" y="1771650"/>
            <a:ext cx="60499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表</a:t>
            </a:r>
            <a:r>
              <a:rPr lang="en-US" altLang="zh-CN"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1-2                </a:t>
            </a:r>
            <a:r>
              <a:rPr lang="zh-CN" altLang="en-US"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户外配电装置最小电气间距</a:t>
            </a:r>
            <a:endParaRPr lang="zh-CN" altLang="en-US" sz="2400">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endParaRPr>
          </a:p>
        </p:txBody>
      </p:sp>
      <p:graphicFrame>
        <p:nvGraphicFramePr>
          <p:cNvPr id="112734" name="Group 94">
            <a:extLst>
              <a:ext uri="{FF2B5EF4-FFF2-40B4-BE49-F238E27FC236}">
                <a16:creationId xmlns:a16="http://schemas.microsoft.com/office/drawing/2014/main" id="{DFA7440A-082A-496D-9A98-3D38DD36DC58}"/>
              </a:ext>
            </a:extLst>
          </p:cNvPr>
          <p:cNvGraphicFramePr>
            <a:graphicFrameLocks noGrp="1"/>
          </p:cNvGraphicFramePr>
          <p:nvPr/>
        </p:nvGraphicFramePr>
        <p:xfrm>
          <a:off x="611188" y="2276475"/>
          <a:ext cx="8064500" cy="3594100"/>
        </p:xfrm>
        <a:graphic>
          <a:graphicData uri="http://schemas.openxmlformats.org/drawingml/2006/table">
            <a:tbl>
              <a:tblPr/>
              <a:tblGrid>
                <a:gridCol w="4032250">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tblGrid>
              <a:tr h="462152">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名             称</a:t>
                      </a:r>
                      <a:endParaRPr kumimoji="0" lang="zh-CN" altLang="en-US"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额 定 电 压（</a:t>
                      </a: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KV</a:t>
                      </a: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a:t>
                      </a:r>
                      <a:endParaRPr kumimoji="0" lang="zh-CN" altLang="en-US"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653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10</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35</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110</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220</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extLst>
                  <a:ext uri="{0D108BD9-81ED-4DB2-BD59-A6C34878D82A}">
                    <a16:rowId xmlns:a16="http://schemas.microsoft.com/office/drawing/2014/main" val="10001"/>
                  </a:ext>
                </a:extLst>
              </a:tr>
              <a:tr h="2666598">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带电部分至接地部分（</a:t>
                      </a:r>
                      <a:r>
                        <a:rPr kumimoji="0" lang="en-US" altLang="zh-CN"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a:t>
                      </a:r>
                      <a:r>
                        <a:rPr kumimoji="0" lang="en-US" altLang="zh-CN" sz="2200" b="1" i="0" u="none" strike="noStrike" cap="none" normalizeH="0" baseline="-30000">
                          <a:ln>
                            <a:noFill/>
                          </a:ln>
                          <a:solidFill>
                            <a:schemeClr val="tx1"/>
                          </a:solidFill>
                          <a:effectLst/>
                          <a:latin typeface="Times New Roman" pitchFamily="18" charset="0"/>
                          <a:ea typeface="仿宋_GB2312" pitchFamily="49" charset="-122"/>
                          <a:cs typeface="Times New Roman" pitchFamily="18" charset="0"/>
                        </a:rPr>
                        <a:t>1</a:t>
                      </a: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不同相的带电部分之间（</a:t>
                      </a:r>
                      <a:r>
                        <a:rPr kumimoji="0" lang="en-US" altLang="zh-CN"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a:t>
                      </a:r>
                      <a:r>
                        <a:rPr kumimoji="0" lang="en-US" altLang="zh-CN" sz="2200" b="1" i="0" u="none" strike="noStrike" cap="none" normalizeH="0" baseline="-3000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带电部分到栅栏（</a:t>
                      </a:r>
                      <a:r>
                        <a:rPr kumimoji="0" lang="en-US" altLang="zh-CN"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B</a:t>
                      </a:r>
                      <a:r>
                        <a:rPr kumimoji="0" lang="en-US" altLang="zh-CN" sz="2200" b="1" i="0" u="none" strike="noStrike" cap="none" normalizeH="0" baseline="-30000">
                          <a:ln>
                            <a:noFill/>
                          </a:ln>
                          <a:solidFill>
                            <a:schemeClr val="tx1"/>
                          </a:solidFill>
                          <a:effectLst/>
                          <a:latin typeface="Times New Roman" pitchFamily="18" charset="0"/>
                          <a:ea typeface="仿宋_GB2312" pitchFamily="49" charset="-122"/>
                          <a:cs typeface="Times New Roman" pitchFamily="18" charset="0"/>
                        </a:rPr>
                        <a:t>1</a:t>
                      </a: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带电部分到网状遮栏（</a:t>
                      </a:r>
                      <a:r>
                        <a:rPr kumimoji="0" lang="en-US" altLang="zh-CN"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B</a:t>
                      </a:r>
                      <a:r>
                        <a:rPr kumimoji="0" lang="en-US" altLang="zh-CN" sz="2200" b="1" i="0" u="none" strike="noStrike" cap="none" normalizeH="0" baseline="-3000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无遮栏裸导体至地面（</a:t>
                      </a:r>
                      <a:r>
                        <a:rPr kumimoji="0" lang="en-US" altLang="zh-CN"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C</a:t>
                      </a: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110000"/>
                        </a:lnSpc>
                        <a:spcBef>
                          <a:spcPct val="0"/>
                        </a:spcBef>
                        <a:spcAft>
                          <a:spcPct val="0"/>
                        </a:spcAft>
                        <a:buClrTx/>
                        <a:buSzTx/>
                        <a:buFontTx/>
                        <a:buNone/>
                        <a:tabLst/>
                      </a:pPr>
                      <a:r>
                        <a:rPr kumimoji="0" lang="zh-CN" altLang="en-US" sz="2200" b="1"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不同时停电检修的无遮栏裸导体间水平距</a:t>
                      </a: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950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2700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2200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1150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2900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2400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1000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1650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1000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3400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2900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tc>
                  <a:txBody>
                    <a:bodyPr/>
                    <a:lstStyle/>
                    <a:p>
                      <a:pPr marL="0" marR="0" lvl="0" indent="0" algn="ctr" defTabSz="914400" rtl="0" eaLnBrk="1" fontAlgn="base" latinLnBrk="0" hangingPunct="1">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2550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4300</a:t>
                      </a:r>
                    </a:p>
                    <a:p>
                      <a:pPr marL="0" marR="0" lvl="0" indent="0" algn="ctr" defTabSz="914400" rtl="0" eaLnBrk="0" fontAlgn="base" latinLnBrk="0" hangingPunct="0">
                        <a:lnSpc>
                          <a:spcPct val="101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3800</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marT="46055" marB="4605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amma/>
                            <a:tint val="92157"/>
                            <a:invGamma/>
                          </a:srgbClr>
                        </a:gs>
                        <a:gs pos="100000">
                          <a:srgbClr val="CCFFFF"/>
                        </a:gs>
                      </a:gsLst>
                      <a:lin ang="0" scaled="1"/>
                    </a:gradFill>
                  </a:tcPr>
                </a:tc>
                <a:extLst>
                  <a:ext uri="{0D108BD9-81ED-4DB2-BD59-A6C34878D82A}">
                    <a16:rowId xmlns:a16="http://schemas.microsoft.com/office/drawing/2014/main" val="10002"/>
                  </a:ext>
                </a:extLst>
              </a:tr>
            </a:tbl>
          </a:graphicData>
        </a:graphic>
      </p:graphicFrame>
      <p:grpSp>
        <p:nvGrpSpPr>
          <p:cNvPr id="71706" name="Group 95">
            <a:extLst>
              <a:ext uri="{FF2B5EF4-FFF2-40B4-BE49-F238E27FC236}">
                <a16:creationId xmlns:a16="http://schemas.microsoft.com/office/drawing/2014/main" id="{A59CDD84-4CDB-4C6E-849A-7E023C2E6B31}"/>
              </a:ext>
            </a:extLst>
          </p:cNvPr>
          <p:cNvGrpSpPr>
            <a:grpSpLocks/>
          </p:cNvGrpSpPr>
          <p:nvPr/>
        </p:nvGrpSpPr>
        <p:grpSpPr bwMode="auto">
          <a:xfrm>
            <a:off x="1547813" y="512763"/>
            <a:ext cx="6229350" cy="574675"/>
            <a:chOff x="862" y="686"/>
            <a:chExt cx="4150" cy="362"/>
          </a:xfrm>
        </p:grpSpPr>
        <p:sp>
          <p:nvSpPr>
            <p:cNvPr id="71707" name="AutoShape 96">
              <a:extLst>
                <a:ext uri="{FF2B5EF4-FFF2-40B4-BE49-F238E27FC236}">
                  <a16:creationId xmlns:a16="http://schemas.microsoft.com/office/drawing/2014/main" id="{CA48F76C-B417-4A2F-B5CB-9F0AC3B5276C}"/>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8" name="Rectangle 97">
              <a:extLst>
                <a:ext uri="{FF2B5EF4-FFF2-40B4-BE49-F238E27FC236}">
                  <a16:creationId xmlns:a16="http://schemas.microsoft.com/office/drawing/2014/main" id="{DA97F8C4-2FDA-48EE-B7F0-7756E611B759}"/>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09" name="Rectangle 98">
              <a:extLst>
                <a:ext uri="{FF2B5EF4-FFF2-40B4-BE49-F238E27FC236}">
                  <a16:creationId xmlns:a16="http://schemas.microsoft.com/office/drawing/2014/main" id="{50EF981A-887F-4BFB-BBD2-F99009F0A34F}"/>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工厂供配电系统的布置 </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5463D74-0C7F-4F7A-8D0C-CF8D4EFD4988}"/>
              </a:ext>
            </a:extLst>
          </p:cNvPr>
          <p:cNvSpPr>
            <a:spLocks noGrp="1" noChangeArrowheads="1"/>
          </p:cNvSpPr>
          <p:nvPr>
            <p:ph type="title"/>
          </p:nvPr>
        </p:nvSpPr>
        <p:spPr bwMode="auto">
          <a:xfrm>
            <a:off x="971550" y="765175"/>
            <a:ext cx="3240088" cy="503238"/>
          </a:xfrm>
          <a:solidFill>
            <a:srgbClr val="FFFFFF"/>
          </a:solid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fontAlgn="auto" hangingPunct="1">
              <a:spcAft>
                <a:spcPts val="0"/>
              </a:spcAft>
              <a:defRPr/>
            </a:pPr>
            <a:r>
              <a:rPr lang="zh-CN" altLang="en-US" sz="2800">
                <a:solidFill>
                  <a:srgbClr val="009900"/>
                </a:solidFill>
                <a:ea typeface="黑体" pitchFamily="49" charset="-122"/>
              </a:rPr>
              <a:t>配电装置安全净距</a:t>
            </a:r>
          </a:p>
        </p:txBody>
      </p:sp>
      <p:sp>
        <p:nvSpPr>
          <p:cNvPr id="72707" name="Text Box 3">
            <a:extLst>
              <a:ext uri="{FF2B5EF4-FFF2-40B4-BE49-F238E27FC236}">
                <a16:creationId xmlns:a16="http://schemas.microsoft.com/office/drawing/2014/main" id="{4A971364-95BE-4053-B60E-67E167C8808A}"/>
              </a:ext>
            </a:extLst>
          </p:cNvPr>
          <p:cNvSpPr txBox="1">
            <a:spLocks noChangeArrowheads="1"/>
          </p:cNvSpPr>
          <p:nvPr/>
        </p:nvSpPr>
        <p:spPr bwMode="auto">
          <a:xfrm>
            <a:off x="539750" y="1341438"/>
            <a:ext cx="42481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10000"/>
              </a:spcBef>
              <a:spcAft>
                <a:spcPct val="10000"/>
              </a:spcAft>
            </a:pPr>
            <a:r>
              <a:rPr lang="en-US" altLang="zh-CN" sz="2400">
                <a:solidFill>
                  <a:srgbClr val="080808"/>
                </a:solidFill>
              </a:rPr>
              <a:t>        </a:t>
            </a:r>
            <a:r>
              <a:rPr lang="zh-CN" altLang="en-US" sz="2400">
                <a:solidFill>
                  <a:srgbClr val="080808"/>
                </a:solidFill>
              </a:rPr>
              <a:t>配电装置的整个结构尺</a:t>
            </a:r>
          </a:p>
          <a:p>
            <a:pPr eaLnBrk="1" hangingPunct="1">
              <a:spcBef>
                <a:spcPct val="10000"/>
              </a:spcBef>
              <a:spcAft>
                <a:spcPct val="10000"/>
              </a:spcAft>
            </a:pPr>
            <a:r>
              <a:rPr lang="zh-CN" altLang="en-US" sz="2400">
                <a:solidFill>
                  <a:srgbClr val="080808"/>
                </a:solidFill>
              </a:rPr>
              <a:t>寸，是由多种因素决定的。在</a:t>
            </a:r>
          </a:p>
          <a:p>
            <a:pPr eaLnBrk="1" hangingPunct="1">
              <a:spcBef>
                <a:spcPct val="10000"/>
              </a:spcBef>
              <a:spcAft>
                <a:spcPct val="10000"/>
              </a:spcAft>
            </a:pPr>
            <a:r>
              <a:rPr lang="zh-CN" altLang="en-US" sz="2400">
                <a:solidFill>
                  <a:srgbClr val="080808"/>
                </a:solidFill>
              </a:rPr>
              <a:t>配电装置的各种间隔距离中，</a:t>
            </a:r>
          </a:p>
          <a:p>
            <a:pPr eaLnBrk="1" hangingPunct="1">
              <a:spcBef>
                <a:spcPct val="10000"/>
              </a:spcBef>
              <a:spcAft>
                <a:spcPct val="10000"/>
              </a:spcAft>
            </a:pPr>
            <a:r>
              <a:rPr lang="zh-CN" altLang="en-US" sz="2400">
                <a:solidFill>
                  <a:srgbClr val="080808"/>
                </a:solidFill>
              </a:rPr>
              <a:t>最基本的是带电部分对接地部</a:t>
            </a:r>
          </a:p>
          <a:p>
            <a:pPr eaLnBrk="1" hangingPunct="1">
              <a:spcBef>
                <a:spcPct val="10000"/>
              </a:spcBef>
              <a:spcAft>
                <a:spcPct val="10000"/>
              </a:spcAft>
            </a:pPr>
            <a:r>
              <a:rPr lang="zh-CN" altLang="en-US" sz="2400">
                <a:solidFill>
                  <a:srgbClr val="080808"/>
                </a:solidFill>
              </a:rPr>
              <a:t>分之间和不同相的带电部分之</a:t>
            </a:r>
          </a:p>
          <a:p>
            <a:pPr eaLnBrk="1" hangingPunct="1">
              <a:spcBef>
                <a:spcPct val="10000"/>
              </a:spcBef>
              <a:spcAft>
                <a:spcPct val="10000"/>
              </a:spcAft>
            </a:pPr>
            <a:r>
              <a:rPr lang="zh-CN" altLang="en-US" sz="2400">
                <a:solidFill>
                  <a:srgbClr val="080808"/>
                </a:solidFill>
              </a:rPr>
              <a:t>间的空间最小安全净距，即所</a:t>
            </a:r>
          </a:p>
          <a:p>
            <a:pPr eaLnBrk="1" hangingPunct="1">
              <a:spcBef>
                <a:spcPct val="10000"/>
              </a:spcBef>
              <a:spcAft>
                <a:spcPct val="10000"/>
              </a:spcAft>
            </a:pPr>
            <a:r>
              <a:rPr lang="zh-CN" altLang="en-US" sz="2400">
                <a:solidFill>
                  <a:srgbClr val="080808"/>
                </a:solidFill>
              </a:rPr>
              <a:t>谓的</a:t>
            </a:r>
            <a:r>
              <a:rPr lang="en-US" altLang="zh-CN" sz="2400">
                <a:solidFill>
                  <a:srgbClr val="080808"/>
                </a:solidFill>
              </a:rPr>
              <a:t>A</a:t>
            </a:r>
            <a:r>
              <a:rPr lang="en-US" altLang="zh-CN" sz="2400" b="1" baseline="-25000">
                <a:solidFill>
                  <a:srgbClr val="080808"/>
                </a:solidFill>
              </a:rPr>
              <a:t>1</a:t>
            </a:r>
            <a:r>
              <a:rPr lang="zh-CN" altLang="en-US" sz="2400">
                <a:solidFill>
                  <a:srgbClr val="080808"/>
                </a:solidFill>
              </a:rPr>
              <a:t>和</a:t>
            </a:r>
            <a:r>
              <a:rPr lang="en-US" altLang="zh-CN" sz="2400">
                <a:solidFill>
                  <a:srgbClr val="080808"/>
                </a:solidFill>
              </a:rPr>
              <a:t>A</a:t>
            </a:r>
            <a:r>
              <a:rPr lang="en-US" altLang="zh-CN" sz="2400" b="1" baseline="-25000">
                <a:solidFill>
                  <a:srgbClr val="080808"/>
                </a:solidFill>
              </a:rPr>
              <a:t>2</a:t>
            </a:r>
            <a:r>
              <a:rPr lang="zh-CN" altLang="en-US" sz="2400">
                <a:solidFill>
                  <a:srgbClr val="080808"/>
                </a:solidFill>
              </a:rPr>
              <a:t>值。最小安全净</a:t>
            </a:r>
          </a:p>
          <a:p>
            <a:pPr eaLnBrk="1" hangingPunct="1">
              <a:spcBef>
                <a:spcPct val="10000"/>
              </a:spcBef>
              <a:spcAft>
                <a:spcPct val="10000"/>
              </a:spcAft>
            </a:pPr>
            <a:r>
              <a:rPr lang="zh-CN" altLang="en-US" sz="2400">
                <a:solidFill>
                  <a:srgbClr val="080808"/>
                </a:solidFill>
              </a:rPr>
              <a:t>距，是指在此距离下，无论是</a:t>
            </a:r>
          </a:p>
          <a:p>
            <a:pPr eaLnBrk="1" hangingPunct="1">
              <a:spcBef>
                <a:spcPct val="10000"/>
              </a:spcBef>
              <a:spcAft>
                <a:spcPct val="10000"/>
              </a:spcAft>
            </a:pPr>
            <a:r>
              <a:rPr lang="zh-CN" altLang="en-US" sz="2400">
                <a:solidFill>
                  <a:srgbClr val="080808"/>
                </a:solidFill>
              </a:rPr>
              <a:t>处于最高工作电压之下，或处</a:t>
            </a:r>
          </a:p>
          <a:p>
            <a:pPr eaLnBrk="1" hangingPunct="1">
              <a:spcBef>
                <a:spcPct val="10000"/>
              </a:spcBef>
              <a:spcAft>
                <a:spcPct val="10000"/>
              </a:spcAft>
            </a:pPr>
            <a:r>
              <a:rPr lang="zh-CN" altLang="en-US" sz="2400">
                <a:solidFill>
                  <a:srgbClr val="080808"/>
                </a:solidFill>
              </a:rPr>
              <a:t>于内外过电压下，空气间隙均</a:t>
            </a:r>
          </a:p>
          <a:p>
            <a:pPr eaLnBrk="1" hangingPunct="1">
              <a:spcBef>
                <a:spcPct val="10000"/>
              </a:spcBef>
              <a:spcAft>
                <a:spcPct val="10000"/>
              </a:spcAft>
            </a:pPr>
            <a:r>
              <a:rPr lang="zh-CN" altLang="en-US" sz="2400">
                <a:solidFill>
                  <a:srgbClr val="080808"/>
                </a:solidFill>
              </a:rPr>
              <a:t>不致被击穿。</a:t>
            </a:r>
          </a:p>
        </p:txBody>
      </p:sp>
      <p:pic>
        <p:nvPicPr>
          <p:cNvPr id="72708" name="Picture 5">
            <a:extLst>
              <a:ext uri="{FF2B5EF4-FFF2-40B4-BE49-F238E27FC236}">
                <a16:creationId xmlns:a16="http://schemas.microsoft.com/office/drawing/2014/main" id="{2E2FE59F-4505-4FEC-A03A-0FA6ADA8B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341438"/>
            <a:ext cx="423862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7" name="Text Box 3">
            <a:extLst>
              <a:ext uri="{FF2B5EF4-FFF2-40B4-BE49-F238E27FC236}">
                <a16:creationId xmlns:a16="http://schemas.microsoft.com/office/drawing/2014/main" id="{F74F797B-0913-4424-891B-7F103F8658A9}"/>
              </a:ext>
            </a:extLst>
          </p:cNvPr>
          <p:cNvSpPr txBox="1">
            <a:spLocks noChangeArrowheads="1"/>
          </p:cNvSpPr>
          <p:nvPr/>
        </p:nvSpPr>
        <p:spPr bwMode="auto">
          <a:xfrm>
            <a:off x="900113" y="692150"/>
            <a:ext cx="612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9900"/>
                </a:solidFill>
              </a:rPr>
              <a:t>各种安全净距离之间的关系</a:t>
            </a:r>
            <a:r>
              <a:rPr lang="en-US" altLang="zh-CN" sz="2800" b="1">
                <a:solidFill>
                  <a:srgbClr val="009900"/>
                </a:solidFill>
              </a:rPr>
              <a:t>:</a:t>
            </a:r>
          </a:p>
        </p:txBody>
      </p:sp>
      <p:graphicFrame>
        <p:nvGraphicFramePr>
          <p:cNvPr id="133124" name="Object 4">
            <a:extLst>
              <a:ext uri="{FF2B5EF4-FFF2-40B4-BE49-F238E27FC236}">
                <a16:creationId xmlns:a16="http://schemas.microsoft.com/office/drawing/2014/main" id="{2BE499A0-64D1-43E1-8809-120791176573}"/>
              </a:ext>
            </a:extLst>
          </p:cNvPr>
          <p:cNvGraphicFramePr>
            <a:graphicFrameLocks noChangeAspect="1"/>
          </p:cNvGraphicFramePr>
          <p:nvPr>
            <p:ph sz="quarter" idx="1"/>
          </p:nvPr>
        </p:nvGraphicFramePr>
        <p:xfrm>
          <a:off x="995363" y="1449388"/>
          <a:ext cx="1960562" cy="396875"/>
        </p:xfrm>
        <a:graphic>
          <a:graphicData uri="http://schemas.openxmlformats.org/presentationml/2006/ole">
            <mc:AlternateContent xmlns:mc="http://schemas.openxmlformats.org/markup-compatibility/2006">
              <mc:Choice xmlns:v="urn:schemas-microsoft-com:vml" Requires="v">
                <p:oleObj name="Equation" r:id="rId2" imgW="1066680" imgH="215640" progId="Equation.DSMT4">
                  <p:embed/>
                </p:oleObj>
              </mc:Choice>
              <mc:Fallback>
                <p:oleObj name="Equation" r:id="rId2" imgW="1066680" imgH="21564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449388"/>
                        <a:ext cx="19605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25" name="Object 5">
            <a:extLst>
              <a:ext uri="{FF2B5EF4-FFF2-40B4-BE49-F238E27FC236}">
                <a16:creationId xmlns:a16="http://schemas.microsoft.com/office/drawing/2014/main" id="{672D46D2-8FFB-4617-A431-C152EB9D576F}"/>
              </a:ext>
            </a:extLst>
          </p:cNvPr>
          <p:cNvGraphicFramePr>
            <a:graphicFrameLocks noChangeAspect="1"/>
          </p:cNvGraphicFramePr>
          <p:nvPr>
            <p:ph sz="quarter" idx="2"/>
          </p:nvPr>
        </p:nvGraphicFramePr>
        <p:xfrm>
          <a:off x="942975" y="2024063"/>
          <a:ext cx="2822575" cy="403225"/>
        </p:xfrm>
        <a:graphic>
          <a:graphicData uri="http://schemas.openxmlformats.org/presentationml/2006/ole">
            <mc:AlternateContent xmlns:mc="http://schemas.openxmlformats.org/markup-compatibility/2006">
              <mc:Choice xmlns:v="urn:schemas-microsoft-com:vml" Requires="v">
                <p:oleObj name="Equation" r:id="rId4" imgW="1511280" imgH="215640" progId="Equation.DSMT4">
                  <p:embed/>
                </p:oleObj>
              </mc:Choice>
              <mc:Fallback>
                <p:oleObj name="Equation" r:id="rId4" imgW="1511280" imgH="21564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024063"/>
                        <a:ext cx="28225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26" name="Object 6">
            <a:extLst>
              <a:ext uri="{FF2B5EF4-FFF2-40B4-BE49-F238E27FC236}">
                <a16:creationId xmlns:a16="http://schemas.microsoft.com/office/drawing/2014/main" id="{88DFF7A3-30E6-49D6-969F-836215C2E9CF}"/>
              </a:ext>
            </a:extLst>
          </p:cNvPr>
          <p:cNvGraphicFramePr>
            <a:graphicFrameLocks noChangeAspect="1"/>
          </p:cNvGraphicFramePr>
          <p:nvPr>
            <p:ph sz="quarter" idx="3"/>
          </p:nvPr>
        </p:nvGraphicFramePr>
        <p:xfrm>
          <a:off x="958850" y="3465513"/>
          <a:ext cx="2030413" cy="392112"/>
        </p:xfrm>
        <a:graphic>
          <a:graphicData uri="http://schemas.openxmlformats.org/presentationml/2006/ole">
            <mc:AlternateContent xmlns:mc="http://schemas.openxmlformats.org/markup-compatibility/2006">
              <mc:Choice xmlns:v="urn:schemas-microsoft-com:vml" Requires="v">
                <p:oleObj name="Equation" r:id="rId6" imgW="1117440" imgH="215640" progId="Equation.DSMT4">
                  <p:embed/>
                </p:oleObj>
              </mc:Choice>
              <mc:Fallback>
                <p:oleObj name="Equation" r:id="rId6" imgW="1117440" imgH="21564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3465513"/>
                        <a:ext cx="20304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0" name="Object 10">
            <a:extLst>
              <a:ext uri="{FF2B5EF4-FFF2-40B4-BE49-F238E27FC236}">
                <a16:creationId xmlns:a16="http://schemas.microsoft.com/office/drawing/2014/main" id="{75A3C0C1-CA67-433A-AB71-8B810CE7056D}"/>
              </a:ext>
            </a:extLst>
          </p:cNvPr>
          <p:cNvGraphicFramePr>
            <a:graphicFrameLocks noChangeAspect="1"/>
          </p:cNvGraphicFramePr>
          <p:nvPr>
            <p:ph sz="quarter" idx="4"/>
          </p:nvPr>
        </p:nvGraphicFramePr>
        <p:xfrm>
          <a:off x="1241425" y="4292600"/>
          <a:ext cx="1884363" cy="368300"/>
        </p:xfrm>
        <a:graphic>
          <a:graphicData uri="http://schemas.openxmlformats.org/presentationml/2006/ole">
            <mc:AlternateContent xmlns:mc="http://schemas.openxmlformats.org/markup-compatibility/2006">
              <mc:Choice xmlns:v="urn:schemas-microsoft-com:vml" Requires="v">
                <p:oleObj name="Equation" r:id="rId8" imgW="1104840" imgH="215640" progId="Equation.DSMT4">
                  <p:embed/>
                </p:oleObj>
              </mc:Choice>
              <mc:Fallback>
                <p:oleObj name="Equation" r:id="rId8" imgW="1104840" imgH="21564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1425" y="4292600"/>
                        <a:ext cx="18843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 name="Text Box 7">
            <a:extLst>
              <a:ext uri="{FF2B5EF4-FFF2-40B4-BE49-F238E27FC236}">
                <a16:creationId xmlns:a16="http://schemas.microsoft.com/office/drawing/2014/main" id="{1F957081-71B8-4552-933C-D246C11878A1}"/>
              </a:ext>
            </a:extLst>
          </p:cNvPr>
          <p:cNvSpPr txBox="1">
            <a:spLocks noChangeArrowheads="1"/>
          </p:cNvSpPr>
          <p:nvPr/>
        </p:nvSpPr>
        <p:spPr bwMode="auto">
          <a:xfrm>
            <a:off x="3238500" y="1484313"/>
            <a:ext cx="5905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t>750mm</a:t>
            </a:r>
            <a:r>
              <a:rPr lang="zh-CN" altLang="en-US" sz="2000"/>
              <a:t>是指一般运行人员手臂误入栅栏的长度</a:t>
            </a:r>
          </a:p>
        </p:txBody>
      </p:sp>
      <p:sp>
        <p:nvSpPr>
          <p:cNvPr id="5129" name="Text Box 8">
            <a:extLst>
              <a:ext uri="{FF2B5EF4-FFF2-40B4-BE49-F238E27FC236}">
                <a16:creationId xmlns:a16="http://schemas.microsoft.com/office/drawing/2014/main" id="{888F035C-7AAE-44FA-9873-99C808921A57}"/>
              </a:ext>
            </a:extLst>
          </p:cNvPr>
          <p:cNvSpPr txBox="1">
            <a:spLocks noChangeArrowheads="1"/>
          </p:cNvSpPr>
          <p:nvPr/>
        </p:nvSpPr>
        <p:spPr bwMode="auto">
          <a:xfrm>
            <a:off x="935038" y="2492375"/>
            <a:ext cx="82089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t>70mm</a:t>
            </a:r>
            <a:r>
              <a:rPr lang="zh-CN" altLang="en-US" sz="2000"/>
              <a:t>是指一般运行人员手指误入网状遮拦，手指长度不大于此值；</a:t>
            </a:r>
          </a:p>
          <a:p>
            <a:pPr eaLnBrk="1" hangingPunct="1">
              <a:spcBef>
                <a:spcPct val="50000"/>
              </a:spcBef>
            </a:pPr>
            <a:r>
              <a:rPr lang="en-US" altLang="zh-CN" sz="2000"/>
              <a:t>30mm</a:t>
            </a:r>
            <a:r>
              <a:rPr lang="zh-CN" altLang="en-US" sz="2000"/>
              <a:t>是考虑施工误差</a:t>
            </a:r>
          </a:p>
        </p:txBody>
      </p:sp>
      <p:sp>
        <p:nvSpPr>
          <p:cNvPr id="5130" name="Text Box 9">
            <a:extLst>
              <a:ext uri="{FF2B5EF4-FFF2-40B4-BE49-F238E27FC236}">
                <a16:creationId xmlns:a16="http://schemas.microsoft.com/office/drawing/2014/main" id="{ABA306D2-444C-44D4-92FE-26F07BE31B2C}"/>
              </a:ext>
            </a:extLst>
          </p:cNvPr>
          <p:cNvSpPr txBox="1">
            <a:spLocks noChangeArrowheads="1"/>
          </p:cNvSpPr>
          <p:nvPr/>
        </p:nvSpPr>
        <p:spPr bwMode="auto">
          <a:xfrm>
            <a:off x="827088" y="3933825"/>
            <a:ext cx="640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t>2300mm</a:t>
            </a:r>
            <a:r>
              <a:rPr lang="zh-CN" altLang="en-US" sz="2000"/>
              <a:t>是指一般运行人员举手高度不超过此值</a:t>
            </a:r>
          </a:p>
        </p:txBody>
      </p:sp>
      <p:sp>
        <p:nvSpPr>
          <p:cNvPr id="5131" name="Text Box 11">
            <a:extLst>
              <a:ext uri="{FF2B5EF4-FFF2-40B4-BE49-F238E27FC236}">
                <a16:creationId xmlns:a16="http://schemas.microsoft.com/office/drawing/2014/main" id="{11710BBE-DC1E-46A2-9C4E-146F522B0F2F}"/>
              </a:ext>
            </a:extLst>
          </p:cNvPr>
          <p:cNvSpPr txBox="1">
            <a:spLocks noChangeArrowheads="1"/>
          </p:cNvSpPr>
          <p:nvPr/>
        </p:nvSpPr>
        <p:spPr bwMode="auto">
          <a:xfrm>
            <a:off x="827088" y="4652963"/>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t>1800mm</a:t>
            </a:r>
            <a:r>
              <a:rPr lang="zh-CN" altLang="en-US" sz="2000"/>
              <a:t>是指一般检修人员和工具的允许活动范围</a:t>
            </a:r>
          </a:p>
        </p:txBody>
      </p:sp>
      <p:graphicFrame>
        <p:nvGraphicFramePr>
          <p:cNvPr id="133132" name="Object 12">
            <a:extLst>
              <a:ext uri="{FF2B5EF4-FFF2-40B4-BE49-F238E27FC236}">
                <a16:creationId xmlns:a16="http://schemas.microsoft.com/office/drawing/2014/main" id="{7C064654-DE72-4DC8-9F22-EA5CFEC00BDE}"/>
              </a:ext>
            </a:extLst>
          </p:cNvPr>
          <p:cNvGraphicFramePr>
            <a:graphicFrameLocks noChangeAspect="1"/>
          </p:cNvGraphicFramePr>
          <p:nvPr/>
        </p:nvGraphicFramePr>
        <p:xfrm>
          <a:off x="900113" y="5084763"/>
          <a:ext cx="6226175" cy="465137"/>
        </p:xfrm>
        <a:graphic>
          <a:graphicData uri="http://schemas.openxmlformats.org/presentationml/2006/ole">
            <mc:AlternateContent xmlns:mc="http://schemas.openxmlformats.org/markup-compatibility/2006">
              <mc:Choice xmlns:v="urn:schemas-microsoft-com:vml" Requires="v">
                <p:oleObj name="Equation" r:id="rId10" imgW="2895480" imgH="215640" progId="Equation.DSMT4">
                  <p:embed/>
                </p:oleObj>
              </mc:Choice>
              <mc:Fallback>
                <p:oleObj name="Equation" r:id="rId10" imgW="2895480" imgH="215640"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5084763"/>
                        <a:ext cx="62261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2" name="Text Box 13">
            <a:extLst>
              <a:ext uri="{FF2B5EF4-FFF2-40B4-BE49-F238E27FC236}">
                <a16:creationId xmlns:a16="http://schemas.microsoft.com/office/drawing/2014/main" id="{1E2BD0FD-AE70-43E8-BDA2-20036C99EC7F}"/>
              </a:ext>
            </a:extLst>
          </p:cNvPr>
          <p:cNvSpPr txBox="1">
            <a:spLocks noChangeArrowheads="1"/>
          </p:cNvSpPr>
          <p:nvPr/>
        </p:nvSpPr>
        <p:spPr bwMode="auto">
          <a:xfrm>
            <a:off x="827088" y="5589588"/>
            <a:ext cx="5472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t>3500mm</a:t>
            </a:r>
            <a:r>
              <a:rPr lang="zh-CN" altLang="en-US" sz="2000"/>
              <a:t>为人站在载重汽车车厢上举手的高度</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Text Box 5">
            <a:extLst>
              <a:ext uri="{FF2B5EF4-FFF2-40B4-BE49-F238E27FC236}">
                <a16:creationId xmlns:a16="http://schemas.microsoft.com/office/drawing/2014/main" id="{C99843C6-9829-442C-9F80-25C180612842}"/>
              </a:ext>
            </a:extLst>
          </p:cNvPr>
          <p:cNvSpPr txBox="1">
            <a:spLocks noChangeArrowheads="1"/>
          </p:cNvSpPr>
          <p:nvPr/>
        </p:nvSpPr>
        <p:spPr bwMode="auto">
          <a:xfrm>
            <a:off x="827088" y="1196975"/>
            <a:ext cx="4967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b="1">
                <a:solidFill>
                  <a:srgbClr val="005000"/>
                </a:solidFill>
                <a:latin typeface="Times New Roman" panose="02020603050405020304" pitchFamily="18" charset="0"/>
                <a:ea typeface="黑体" panose="02010609060101010101" pitchFamily="49" charset="-122"/>
              </a:rPr>
              <a:t>（</a:t>
            </a:r>
            <a:r>
              <a:rPr lang="en-US" altLang="zh-CN" sz="2200" b="1">
                <a:solidFill>
                  <a:srgbClr val="005000"/>
                </a:solidFill>
                <a:latin typeface="Times New Roman" panose="02020603050405020304" pitchFamily="18" charset="0"/>
                <a:ea typeface="黑体" panose="02010609060101010101" pitchFamily="49" charset="-122"/>
              </a:rPr>
              <a:t>4</a:t>
            </a:r>
            <a:r>
              <a:rPr lang="zh-CN" altLang="en-US" sz="2200" b="1">
                <a:solidFill>
                  <a:srgbClr val="005000"/>
                </a:solidFill>
                <a:ea typeface="黑体" panose="02010609060101010101" pitchFamily="49" charset="-122"/>
              </a:rPr>
              <a:t>）供配电装置和各设备间距离的要求</a:t>
            </a:r>
            <a:endParaRPr lang="zh-CN" altLang="en-US" sz="2300" b="1">
              <a:solidFill>
                <a:srgbClr val="005000"/>
              </a:solidFill>
              <a:ea typeface="黑体" panose="02010609060101010101" pitchFamily="49" charset="-122"/>
            </a:endParaRPr>
          </a:p>
        </p:txBody>
      </p:sp>
      <p:sp>
        <p:nvSpPr>
          <p:cNvPr id="73731" name="Rectangle 6">
            <a:extLst>
              <a:ext uri="{FF2B5EF4-FFF2-40B4-BE49-F238E27FC236}">
                <a16:creationId xmlns:a16="http://schemas.microsoft.com/office/drawing/2014/main" id="{F3324AB5-B0C0-4A97-BFCB-05C87F1DE0F1}"/>
              </a:ext>
            </a:extLst>
          </p:cNvPr>
          <p:cNvSpPr>
            <a:spLocks noChangeArrowheads="1"/>
          </p:cNvSpPr>
          <p:nvPr/>
        </p:nvSpPr>
        <p:spPr bwMode="auto">
          <a:xfrm>
            <a:off x="1439863" y="1665288"/>
            <a:ext cx="6335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表</a:t>
            </a:r>
            <a:r>
              <a:rPr lang="en-US" altLang="zh-CN"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1-3           </a:t>
            </a:r>
            <a:r>
              <a:rPr lang="zh-CN" altLang="en-US" sz="2400" b="1">
                <a:solidFill>
                  <a:srgbClr val="663300"/>
                </a:solidFill>
                <a:latin typeface="Times New Roman" panose="02020603050405020304" pitchFamily="18" charset="0"/>
                <a:ea typeface="楷体_GB2312" panose="02010609030101010101" pitchFamily="49" charset="-122"/>
                <a:cs typeface="Times New Roman" panose="02020603050405020304" pitchFamily="18" charset="0"/>
              </a:rPr>
              <a:t>户内配电装置最小安全电气间距</a:t>
            </a:r>
            <a:endParaRPr lang="zh-CN" altLang="en-US">
              <a:ea typeface="楷体_GB2312" panose="02010609030101010101" pitchFamily="49" charset="-122"/>
              <a:cs typeface="Times New Roman" panose="02020603050405020304" pitchFamily="18" charset="0"/>
            </a:endParaRPr>
          </a:p>
        </p:txBody>
      </p:sp>
      <p:sp>
        <p:nvSpPr>
          <p:cNvPr id="73732" name="Rectangle 10">
            <a:extLst>
              <a:ext uri="{FF2B5EF4-FFF2-40B4-BE49-F238E27FC236}">
                <a16:creationId xmlns:a16="http://schemas.microsoft.com/office/drawing/2014/main" id="{440A860F-6D11-4F9B-91A3-66A6342B3BC4}"/>
              </a:ext>
            </a:extLst>
          </p:cNvPr>
          <p:cNvSpPr>
            <a:spLocks noChangeArrowheads="1"/>
          </p:cNvSpPr>
          <p:nvPr/>
        </p:nvSpPr>
        <p:spPr bwMode="auto">
          <a:xfrm>
            <a:off x="0" y="23002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aphicFrame>
        <p:nvGraphicFramePr>
          <p:cNvPr id="114807" name="Group 119">
            <a:extLst>
              <a:ext uri="{FF2B5EF4-FFF2-40B4-BE49-F238E27FC236}">
                <a16:creationId xmlns:a16="http://schemas.microsoft.com/office/drawing/2014/main" id="{6839CBFF-9EEA-451F-8C56-3D2FE26C1F60}"/>
              </a:ext>
            </a:extLst>
          </p:cNvPr>
          <p:cNvGraphicFramePr>
            <a:graphicFrameLocks noGrp="1"/>
          </p:cNvGraphicFramePr>
          <p:nvPr/>
        </p:nvGraphicFramePr>
        <p:xfrm>
          <a:off x="719138" y="2133600"/>
          <a:ext cx="7956550" cy="3978275"/>
        </p:xfrm>
        <a:graphic>
          <a:graphicData uri="http://schemas.openxmlformats.org/drawingml/2006/table">
            <a:tbl>
              <a:tblPr/>
              <a:tblGrid>
                <a:gridCol w="3821112">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8038">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57250">
                  <a:extLst>
                    <a:ext uri="{9D8B030D-6E8A-4147-A177-3AD203B41FA5}">
                      <a16:colId xmlns:a16="http://schemas.microsoft.com/office/drawing/2014/main" val="20005"/>
                    </a:ext>
                  </a:extLst>
                </a:gridCol>
              </a:tblGrid>
              <a:tr h="45722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名             称</a:t>
                      </a:r>
                      <a:endParaRPr kumimoji="0" lang="zh-CN" altLang="en-US"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额 定 电 压（</a:t>
                      </a: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KV</a:t>
                      </a: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a:t>
                      </a:r>
                      <a:endParaRPr kumimoji="0" lang="zh-CN" altLang="en-US"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6675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a:t>
                      </a:r>
                      <a:r>
                        <a:rPr kumimoji="0" lang="zh-CN" altLang="en-US"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a:t>
                      </a: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3</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6</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10</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35</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800000"/>
                          </a:solidFill>
                          <a:effectLst/>
                          <a:latin typeface="Times New Roman" pitchFamily="18" charset="0"/>
                          <a:ea typeface="宋体" pitchFamily="2" charset="-122"/>
                          <a:cs typeface="Times New Roman" pitchFamily="18" charset="0"/>
                        </a:rPr>
                        <a:t>110</a:t>
                      </a:r>
                      <a:endParaRPr kumimoji="0" lang="en-US" altLang="zh-CN" sz="2400" b="1" i="0" u="none" strike="noStrike" cap="none" normalizeH="0" baseline="0">
                        <a:ln>
                          <a:noFill/>
                        </a:ln>
                        <a:solidFill>
                          <a:srgbClr val="800000"/>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extLst>
                  <a:ext uri="{0D108BD9-81ED-4DB2-BD59-A6C34878D82A}">
                    <a16:rowId xmlns:a16="http://schemas.microsoft.com/office/drawing/2014/main" val="10001"/>
                  </a:ext>
                </a:extLst>
              </a:tr>
              <a:tr h="3054291">
                <a:tc>
                  <a:txBody>
                    <a:bodyPr/>
                    <a:lstStyle/>
                    <a:p>
                      <a:pPr marL="0" marR="0" lvl="0" indent="0" algn="l" defTabSz="914400" rtl="0" eaLnBrk="1" fontAlgn="base" latinLnBrk="0" hangingPunct="1">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带电部分至接地部分（</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a:t>
                      </a:r>
                      <a:r>
                        <a:rPr kumimoji="0" lang="en-US" altLang="zh-CN" sz="2200" b="1" i="0" u="none" strike="noStrike" cap="none" normalizeH="0" baseline="-30000">
                          <a:ln>
                            <a:noFill/>
                          </a:ln>
                          <a:solidFill>
                            <a:srgbClr val="373753"/>
                          </a:solidFill>
                          <a:effectLst/>
                          <a:latin typeface="Times New Roman" pitchFamily="18" charset="0"/>
                          <a:ea typeface="仿宋_GB2312" pitchFamily="49" charset="-122"/>
                          <a:cs typeface="Times New Roman" pitchFamily="18" charset="0"/>
                        </a:rPr>
                        <a:t>1</a:t>
                      </a: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不同相的带电部分之间</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a:t>
                      </a:r>
                      <a:r>
                        <a:rPr kumimoji="0" lang="en-US" altLang="zh-CN" sz="2200" b="1" i="0" u="none" strike="noStrike" cap="none" normalizeH="0" baseline="-30000">
                          <a:ln>
                            <a:noFill/>
                          </a:ln>
                          <a:solidFill>
                            <a:srgbClr val="373753"/>
                          </a:solidFill>
                          <a:effectLst/>
                          <a:latin typeface="Times New Roman" pitchFamily="18" charset="0"/>
                          <a:ea typeface="仿宋_GB2312" pitchFamily="49" charset="-122"/>
                          <a:cs typeface="Times New Roman" pitchFamily="18" charset="0"/>
                        </a:rPr>
                        <a:t>2</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带电部分到栅栏（</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B</a:t>
                      </a:r>
                      <a:r>
                        <a:rPr kumimoji="0" lang="en-US" altLang="zh-CN" sz="2200" b="1" i="0" u="none" strike="noStrike" cap="none" normalizeH="0" baseline="-30000">
                          <a:ln>
                            <a:noFill/>
                          </a:ln>
                          <a:solidFill>
                            <a:srgbClr val="373753"/>
                          </a:solidFill>
                          <a:effectLst/>
                          <a:latin typeface="Times New Roman" pitchFamily="18" charset="0"/>
                          <a:ea typeface="仿宋_GB2312" pitchFamily="49" charset="-122"/>
                          <a:cs typeface="Times New Roman" pitchFamily="18" charset="0"/>
                        </a:rPr>
                        <a:t>1</a:t>
                      </a: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带电部分到网状遮栏（</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B</a:t>
                      </a:r>
                      <a:r>
                        <a:rPr kumimoji="0" lang="en-US" altLang="zh-CN" sz="2200" b="1" i="0" u="none" strike="noStrike" cap="none" normalizeH="0" baseline="-30000">
                          <a:ln>
                            <a:noFill/>
                          </a:ln>
                          <a:solidFill>
                            <a:srgbClr val="373753"/>
                          </a:solidFill>
                          <a:effectLst/>
                          <a:latin typeface="Times New Roman" pitchFamily="18" charset="0"/>
                          <a:ea typeface="仿宋_GB2312" pitchFamily="49" charset="-122"/>
                          <a:cs typeface="Times New Roman" pitchFamily="18" charset="0"/>
                        </a:rPr>
                        <a:t>2</a:t>
                      </a: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带电部分到板状遮栏（</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B</a:t>
                      </a:r>
                      <a:r>
                        <a:rPr kumimoji="0" lang="en-US" altLang="zh-CN" sz="2200" b="1" i="0" u="none" strike="noStrike" cap="none" normalizeH="0" baseline="-30000">
                          <a:ln>
                            <a:noFill/>
                          </a:ln>
                          <a:solidFill>
                            <a:srgbClr val="373753"/>
                          </a:solidFill>
                          <a:effectLst/>
                          <a:latin typeface="Times New Roman" pitchFamily="18" charset="0"/>
                          <a:ea typeface="仿宋_GB2312" pitchFamily="49" charset="-122"/>
                          <a:cs typeface="Times New Roman" pitchFamily="18" charset="0"/>
                        </a:rPr>
                        <a:t>3</a:t>
                      </a: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无遮栏裸导体至地面（</a:t>
                      </a:r>
                      <a:r>
                        <a:rPr kumimoji="0" lang="en-US" altLang="zh-CN"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C</a:t>
                      </a: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不同时停电检修的无遮栏裸导体间水平距</a:t>
                      </a:r>
                    </a:p>
                    <a:p>
                      <a:pPr marL="0" marR="0" lvl="0" indent="0" algn="l" defTabSz="914400" rtl="0" eaLnBrk="0" fontAlgn="base" latinLnBrk="0" hangingPunct="0">
                        <a:lnSpc>
                          <a:spcPct val="98000"/>
                        </a:lnSpc>
                        <a:spcBef>
                          <a:spcPct val="0"/>
                        </a:spcBef>
                        <a:spcAft>
                          <a:spcPct val="0"/>
                        </a:spcAft>
                        <a:buClrTx/>
                        <a:buSzTx/>
                        <a:buFontTx/>
                        <a:buNone/>
                        <a:tabLst/>
                      </a:pPr>
                      <a:r>
                        <a:rPr kumimoji="0" lang="zh-CN" altLang="en-US" sz="2200" b="1" i="0" u="none" strike="noStrike" cap="none" normalizeH="0" baseline="0">
                          <a:ln>
                            <a:noFill/>
                          </a:ln>
                          <a:solidFill>
                            <a:srgbClr val="373753"/>
                          </a:solidFill>
                          <a:effectLst/>
                          <a:latin typeface="Times New Roman" pitchFamily="18" charset="0"/>
                          <a:ea typeface="仿宋_GB2312" pitchFamily="49" charset="-122"/>
                          <a:cs typeface="Times New Roman" pitchFamily="18" charset="0"/>
                        </a:rPr>
                        <a:t>出线套管至户外通道路面</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75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75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825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175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105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2375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1875</a:t>
                      </a:r>
                    </a:p>
                    <a:p>
                      <a:pPr marL="0" marR="0" lvl="0" indent="0" algn="ctr" defTabSz="914400" rtl="0" eaLnBrk="0" fontAlgn="base" latinLnBrk="0" hangingPunct="0">
                        <a:lnSpc>
                          <a:spcPct val="90000"/>
                        </a:lnSpc>
                        <a:spcBef>
                          <a:spcPct val="0"/>
                        </a:spcBef>
                        <a:spcAft>
                          <a:spcPct val="0"/>
                        </a:spcAft>
                        <a:buClrTx/>
                        <a:buSzTx/>
                        <a:buFontTx/>
                        <a:buNone/>
                        <a:tabLst/>
                      </a:pPr>
                      <a:endPar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4000</a:t>
                      </a:r>
                      <a:endParaRPr kumimoji="0" lang="en-US" altLang="zh-CN" sz="2400" b="1" i="0" u="none" strike="noStrike" cap="none" normalizeH="0" baseline="0">
                        <a:ln>
                          <a:noFill/>
                        </a:ln>
                        <a:solidFill>
                          <a:srgbClr val="373753"/>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850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130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2400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1900</a:t>
                      </a:r>
                    </a:p>
                    <a:p>
                      <a:pPr marL="0" marR="0" lvl="0" indent="0" algn="ctr" defTabSz="914400" rtl="0" eaLnBrk="0" fontAlgn="base" latinLnBrk="0" hangingPunct="0">
                        <a:lnSpc>
                          <a:spcPct val="90000"/>
                        </a:lnSpc>
                        <a:spcBef>
                          <a:spcPct val="0"/>
                        </a:spcBef>
                        <a:spcAft>
                          <a:spcPct val="0"/>
                        </a:spcAft>
                        <a:buClrTx/>
                        <a:buSzTx/>
                        <a:buFontTx/>
                        <a:buNone/>
                        <a:tabLst/>
                      </a:pPr>
                      <a:endPar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4000</a:t>
                      </a:r>
                      <a:endParaRPr kumimoji="0" lang="en-US" altLang="zh-CN" sz="2400" b="1" i="0" u="none" strike="noStrike" cap="none" normalizeH="0" baseline="0">
                        <a:ln>
                          <a:noFill/>
                        </a:ln>
                        <a:solidFill>
                          <a:srgbClr val="373753"/>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125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125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875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225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155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2425</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1925</a:t>
                      </a:r>
                    </a:p>
                    <a:p>
                      <a:pPr marL="0" marR="0" lvl="0" indent="0" algn="ctr" defTabSz="914400" rtl="0" eaLnBrk="0" fontAlgn="base" latinLnBrk="0" hangingPunct="0">
                        <a:lnSpc>
                          <a:spcPct val="90000"/>
                        </a:lnSpc>
                        <a:spcBef>
                          <a:spcPct val="0"/>
                        </a:spcBef>
                        <a:spcAft>
                          <a:spcPct val="0"/>
                        </a:spcAft>
                        <a:buClrTx/>
                        <a:buSzTx/>
                        <a:buFontTx/>
                        <a:buNone/>
                        <a:tabLst/>
                      </a:pPr>
                      <a:endPar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2900</a:t>
                      </a:r>
                      <a:endParaRPr kumimoji="0" lang="en-US" altLang="zh-CN" sz="2400" b="1" i="0" u="none" strike="noStrike" cap="none" normalizeH="0" baseline="0">
                        <a:ln>
                          <a:noFill/>
                        </a:ln>
                        <a:solidFill>
                          <a:srgbClr val="373753"/>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300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300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1050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400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330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2600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2100</a:t>
                      </a:r>
                    </a:p>
                    <a:p>
                      <a:pPr marL="0" marR="0" lvl="0" indent="0" algn="ctr" defTabSz="914400" rtl="0" eaLnBrk="0" fontAlgn="base" latinLnBrk="0" hangingPunct="0">
                        <a:lnSpc>
                          <a:spcPct val="90000"/>
                        </a:lnSpc>
                        <a:spcBef>
                          <a:spcPct val="0"/>
                        </a:spcBef>
                        <a:spcAft>
                          <a:spcPct val="0"/>
                        </a:spcAft>
                        <a:buClrTx/>
                        <a:buSzTx/>
                        <a:buFontTx/>
                        <a:buNone/>
                        <a:tabLst/>
                      </a:pPr>
                      <a:endPar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4000</a:t>
                      </a:r>
                      <a:endParaRPr kumimoji="0" lang="en-US" altLang="zh-CN" sz="2400" b="1" i="0" u="none" strike="noStrike" cap="none" normalizeH="0" baseline="0">
                        <a:ln>
                          <a:noFill/>
                        </a:ln>
                        <a:solidFill>
                          <a:srgbClr val="373753"/>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850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900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1600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950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880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3150</a:t>
                      </a: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2650</a:t>
                      </a:r>
                    </a:p>
                    <a:p>
                      <a:pPr marL="0" marR="0" lvl="0" indent="0" algn="ctr" defTabSz="914400" rtl="0" eaLnBrk="0" fontAlgn="base" latinLnBrk="0" hangingPunct="0">
                        <a:lnSpc>
                          <a:spcPct val="90000"/>
                        </a:lnSpc>
                        <a:spcBef>
                          <a:spcPct val="0"/>
                        </a:spcBef>
                        <a:spcAft>
                          <a:spcPct val="0"/>
                        </a:spcAft>
                        <a:buClrTx/>
                        <a:buSzTx/>
                        <a:buFontTx/>
                        <a:buNone/>
                        <a:tabLst/>
                      </a:pPr>
                      <a:endPar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2400" b="1" i="0" u="none" strike="noStrike" cap="none" normalizeH="0" baseline="0">
                          <a:ln>
                            <a:noFill/>
                          </a:ln>
                          <a:solidFill>
                            <a:srgbClr val="373753"/>
                          </a:solidFill>
                          <a:effectLst/>
                          <a:latin typeface="Times New Roman" pitchFamily="18" charset="0"/>
                          <a:ea typeface="宋体" pitchFamily="2" charset="-122"/>
                          <a:cs typeface="Times New Roman" pitchFamily="18" charset="0"/>
                        </a:rPr>
                        <a:t>5000</a:t>
                      </a:r>
                      <a:endParaRPr kumimoji="0" lang="en-US" altLang="zh-CN" sz="2400" b="1" i="0" u="none" strike="noStrike" cap="none" normalizeH="0" baseline="0">
                        <a:ln>
                          <a:noFill/>
                        </a:ln>
                        <a:solidFill>
                          <a:srgbClr val="373753"/>
                        </a:solidFill>
                        <a:effectLst/>
                        <a:latin typeface="Times New Roman" pitchFamily="18" charset="0"/>
                        <a:ea typeface="宋体" pitchFamily="2" charset="-122"/>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CFFFF"/>
                        </a:gs>
                        <a:gs pos="100000">
                          <a:srgbClr val="CCFFFF">
                            <a:gamma/>
                            <a:shade val="98431"/>
                            <a:invGamma/>
                          </a:srgbClr>
                        </a:gs>
                      </a:gsLst>
                      <a:lin ang="0" scaled="1"/>
                    </a:gradFill>
                  </a:tcPr>
                </a:tc>
                <a:extLst>
                  <a:ext uri="{0D108BD9-81ED-4DB2-BD59-A6C34878D82A}">
                    <a16:rowId xmlns:a16="http://schemas.microsoft.com/office/drawing/2014/main" val="10002"/>
                  </a:ext>
                </a:extLst>
              </a:tr>
            </a:tbl>
          </a:graphicData>
        </a:graphic>
      </p:graphicFrame>
      <p:grpSp>
        <p:nvGrpSpPr>
          <p:cNvPr id="73758" name="Group 120">
            <a:extLst>
              <a:ext uri="{FF2B5EF4-FFF2-40B4-BE49-F238E27FC236}">
                <a16:creationId xmlns:a16="http://schemas.microsoft.com/office/drawing/2014/main" id="{A37544BB-AF8A-4079-BF21-A759E44B80E9}"/>
              </a:ext>
            </a:extLst>
          </p:cNvPr>
          <p:cNvGrpSpPr>
            <a:grpSpLocks/>
          </p:cNvGrpSpPr>
          <p:nvPr/>
        </p:nvGrpSpPr>
        <p:grpSpPr bwMode="auto">
          <a:xfrm>
            <a:off x="1547813" y="512763"/>
            <a:ext cx="6229350" cy="574675"/>
            <a:chOff x="862" y="686"/>
            <a:chExt cx="4150" cy="362"/>
          </a:xfrm>
        </p:grpSpPr>
        <p:sp>
          <p:nvSpPr>
            <p:cNvPr id="73759" name="AutoShape 121">
              <a:extLst>
                <a:ext uri="{FF2B5EF4-FFF2-40B4-BE49-F238E27FC236}">
                  <a16:creationId xmlns:a16="http://schemas.microsoft.com/office/drawing/2014/main" id="{A892637B-758D-4A5B-8B1C-AB78A7DA5540}"/>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60" name="Rectangle 122">
              <a:extLst>
                <a:ext uri="{FF2B5EF4-FFF2-40B4-BE49-F238E27FC236}">
                  <a16:creationId xmlns:a16="http://schemas.microsoft.com/office/drawing/2014/main" id="{778CA556-961C-4322-9833-3EB25E795CC0}"/>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61" name="Rectangle 123">
              <a:extLst>
                <a:ext uri="{FF2B5EF4-FFF2-40B4-BE49-F238E27FC236}">
                  <a16:creationId xmlns:a16="http://schemas.microsoft.com/office/drawing/2014/main" id="{51127A1A-C3D9-444C-93D5-410B72B765D8}"/>
                </a:ext>
              </a:extLst>
            </p:cNvPr>
            <p:cNvSpPr>
              <a:spLocks noChangeArrowheads="1"/>
            </p:cNvSpPr>
            <p:nvPr/>
          </p:nvSpPr>
          <p:spPr bwMode="auto">
            <a:xfrm>
              <a:off x="1542" y="700"/>
              <a:ext cx="2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工厂供配电系统的布置 </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2" name="Text Box 4">
            <a:extLst>
              <a:ext uri="{FF2B5EF4-FFF2-40B4-BE49-F238E27FC236}">
                <a16:creationId xmlns:a16="http://schemas.microsoft.com/office/drawing/2014/main" id="{68A7EAD7-F7BC-4460-82C7-E0EBCE9037D7}"/>
              </a:ext>
            </a:extLst>
          </p:cNvPr>
          <p:cNvSpPr txBox="1">
            <a:spLocks noChangeArrowheads="1"/>
          </p:cNvSpPr>
          <p:nvPr/>
        </p:nvSpPr>
        <p:spPr bwMode="auto">
          <a:xfrm>
            <a:off x="5903913" y="5373688"/>
            <a:ext cx="2700337" cy="487362"/>
          </a:xfrm>
          <a:prstGeom prst="rect">
            <a:avLst/>
          </a:prstGeom>
          <a:gradFill rotWithShape="1">
            <a:gsLst>
              <a:gs pos="0">
                <a:srgbClr val="FFCC99">
                  <a:alpha val="60001"/>
                </a:srgbClr>
              </a:gs>
              <a:gs pos="100000">
                <a:srgbClr val="FFCC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eaLnBrk="0" hangingPunct="0">
              <a:spcBef>
                <a:spcPct val="50000"/>
              </a:spcBef>
              <a:defRPr/>
            </a:pPr>
            <a:r>
              <a:rPr kumimoji="1" lang="zh-CN" altLang="en-US" sz="3200">
                <a:solidFill>
                  <a:srgbClr val="FF3300"/>
                </a:solidFill>
                <a:effectLst>
                  <a:outerShdw blurRad="38100" dist="38100" dir="2700000" algn="tl">
                    <a:srgbClr val="000000"/>
                  </a:outerShdw>
                </a:effectLst>
                <a:latin typeface="Times New Roman" pitchFamily="18" charset="0"/>
                <a:ea typeface="隶书" pitchFamily="49" charset="-122"/>
              </a:rPr>
              <a:t>你能回答吗？</a:t>
            </a:r>
          </a:p>
        </p:txBody>
      </p:sp>
      <p:grpSp>
        <p:nvGrpSpPr>
          <p:cNvPr id="2" name="Group 5">
            <a:extLst>
              <a:ext uri="{FF2B5EF4-FFF2-40B4-BE49-F238E27FC236}">
                <a16:creationId xmlns:a16="http://schemas.microsoft.com/office/drawing/2014/main" id="{4FA3394F-71E7-4AF5-B6AF-5C183073A970}"/>
              </a:ext>
            </a:extLst>
          </p:cNvPr>
          <p:cNvGrpSpPr>
            <a:grpSpLocks/>
          </p:cNvGrpSpPr>
          <p:nvPr/>
        </p:nvGrpSpPr>
        <p:grpSpPr bwMode="auto">
          <a:xfrm>
            <a:off x="4067175" y="1520825"/>
            <a:ext cx="2052638" cy="1284288"/>
            <a:chOff x="2381" y="1026"/>
            <a:chExt cx="2835" cy="809"/>
          </a:xfrm>
        </p:grpSpPr>
        <p:sp>
          <p:nvSpPr>
            <p:cNvPr id="74763" name="AutoShape 6">
              <a:extLst>
                <a:ext uri="{FF2B5EF4-FFF2-40B4-BE49-F238E27FC236}">
                  <a16:creationId xmlns:a16="http://schemas.microsoft.com/office/drawing/2014/main" id="{FCF9A67F-445C-42B2-891F-CB22C1783C1D}"/>
                </a:ext>
              </a:extLst>
            </p:cNvPr>
            <p:cNvSpPr>
              <a:spLocks noChangeArrowheads="1"/>
            </p:cNvSpPr>
            <p:nvPr/>
          </p:nvSpPr>
          <p:spPr bwMode="auto">
            <a:xfrm>
              <a:off x="2381" y="1026"/>
              <a:ext cx="2835" cy="809"/>
            </a:xfrm>
            <a:prstGeom prst="cloudCallout">
              <a:avLst>
                <a:gd name="adj1" fmla="val -20407"/>
                <a:gd name="adj2" fmla="val 88444"/>
              </a:avLst>
            </a:prstGeom>
            <a:solidFill>
              <a:srgbClr val="CCFF99"/>
            </a:solidFill>
            <a:ln w="9525">
              <a:solidFill>
                <a:srgbClr val="0066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solidFill>
                  <a:srgbClr val="006600"/>
                </a:solidFill>
                <a:latin typeface="Times New Roman" panose="02020603050405020304" pitchFamily="18" charset="0"/>
                <a:ea typeface="楷体_GB2312" panose="02010609030101010101" pitchFamily="49" charset="-122"/>
              </a:endParaRPr>
            </a:p>
          </p:txBody>
        </p:sp>
        <p:sp>
          <p:nvSpPr>
            <p:cNvPr id="74764" name="Rectangle 7">
              <a:extLst>
                <a:ext uri="{FF2B5EF4-FFF2-40B4-BE49-F238E27FC236}">
                  <a16:creationId xmlns:a16="http://schemas.microsoft.com/office/drawing/2014/main" id="{146F4137-D5C2-41FC-8944-54EFB0CBE8A3}"/>
                </a:ext>
              </a:extLst>
            </p:cNvPr>
            <p:cNvSpPr>
              <a:spLocks noChangeArrowheads="1"/>
            </p:cNvSpPr>
            <p:nvPr/>
          </p:nvSpPr>
          <p:spPr bwMode="auto">
            <a:xfrm>
              <a:off x="2742" y="1121"/>
              <a:ext cx="2363"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005000"/>
                  </a:solidFill>
                  <a:latin typeface="Times New Roman" panose="02020603050405020304" pitchFamily="18" charset="0"/>
                  <a:ea typeface="楷体_GB2312" panose="02010609030101010101" pitchFamily="49" charset="-122"/>
                </a:rPr>
                <a:t>    </a:t>
              </a:r>
              <a:r>
                <a:rPr kumimoji="1" lang="zh-CN" altLang="en-US" b="1">
                  <a:solidFill>
                    <a:srgbClr val="005000"/>
                  </a:solidFill>
                  <a:latin typeface="Times New Roman" panose="02020603050405020304" pitchFamily="18" charset="0"/>
                  <a:ea typeface="楷体_GB2312" panose="02010609030101010101" pitchFamily="49" charset="-122"/>
                </a:rPr>
                <a:t>供配电系统的负荷是如何划分的？</a:t>
              </a:r>
              <a:r>
                <a:rPr kumimoji="1" lang="zh-CN" altLang="en-US">
                  <a:solidFill>
                    <a:srgbClr val="005000"/>
                  </a:solidFill>
                  <a:latin typeface="Times New Roman" panose="02020603050405020304" pitchFamily="18" charset="0"/>
                  <a:ea typeface="楷体_GB2312" panose="02010609030101010101" pitchFamily="49" charset="-122"/>
                </a:rPr>
                <a:t> </a:t>
              </a:r>
            </a:p>
          </p:txBody>
        </p:sp>
      </p:grpSp>
      <p:pic>
        <p:nvPicPr>
          <p:cNvPr id="74756" name="Picture 8" descr="3">
            <a:extLst>
              <a:ext uri="{FF2B5EF4-FFF2-40B4-BE49-F238E27FC236}">
                <a16:creationId xmlns:a16="http://schemas.microsoft.com/office/drawing/2014/main" id="{E4ECC3E4-16E8-4ABD-B8C9-3FF9F7B0923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7875" y="687388"/>
            <a:ext cx="11064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7" name="WordArt 9">
            <a:hlinkClick r:id="rId4" action="ppaction://hlinksldjump"/>
            <a:extLst>
              <a:ext uri="{FF2B5EF4-FFF2-40B4-BE49-F238E27FC236}">
                <a16:creationId xmlns:a16="http://schemas.microsoft.com/office/drawing/2014/main" id="{8939A9BF-07EC-4E58-BC5C-42754EB1C162}"/>
              </a:ext>
            </a:extLst>
          </p:cNvPr>
          <p:cNvSpPr>
            <a:spLocks noChangeArrowheads="1" noChangeShapeType="1"/>
          </p:cNvSpPr>
          <p:nvPr/>
        </p:nvSpPr>
        <p:spPr bwMode="auto">
          <a:xfrm>
            <a:off x="2124075" y="728663"/>
            <a:ext cx="2867025" cy="611187"/>
          </a:xfrm>
          <a:prstGeom prst="rect">
            <a:avLst/>
          </a:prstGeom>
        </p:spPr>
        <p:txBody>
          <a:bodyPr wrap="none" fromWordArt="1">
            <a:prstTxWarp prst="textWave4">
              <a:avLst>
                <a:gd name="adj1" fmla="val 6500"/>
                <a:gd name="adj2" fmla="val 0"/>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4000" b="1" kern="10">
                <a:ln w="9525">
                  <a:round/>
                  <a:headEnd/>
                  <a:tailEnd/>
                </a:ln>
                <a:gradFill rotWithShape="1">
                  <a:gsLst>
                    <a:gs pos="0">
                      <a:srgbClr val="FFFFCC"/>
                    </a:gs>
                    <a:gs pos="100000">
                      <a:srgbClr val="FF9999"/>
                    </a:gs>
                  </a:gsLst>
                  <a:lin ang="5400000" scaled="1"/>
                </a:gradFill>
                <a:latin typeface="方正舒体" panose="02010601030101010101" pitchFamily="2" charset="-122"/>
                <a:ea typeface="方正舒体" panose="02010601030101010101" pitchFamily="2" charset="-122"/>
              </a:rPr>
              <a:t>问题与思考</a:t>
            </a:r>
          </a:p>
        </p:txBody>
      </p:sp>
      <p:sp>
        <p:nvSpPr>
          <p:cNvPr id="74758" name="Line 10">
            <a:extLst>
              <a:ext uri="{FF2B5EF4-FFF2-40B4-BE49-F238E27FC236}">
                <a16:creationId xmlns:a16="http://schemas.microsoft.com/office/drawing/2014/main" id="{F8E46DF1-B4D3-470F-8EC3-83D340C1A3FF}"/>
              </a:ext>
            </a:extLst>
          </p:cNvPr>
          <p:cNvSpPr>
            <a:spLocks noChangeShapeType="1"/>
          </p:cNvSpPr>
          <p:nvPr/>
        </p:nvSpPr>
        <p:spPr bwMode="auto">
          <a:xfrm>
            <a:off x="684213" y="1449388"/>
            <a:ext cx="4411662"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AutoShape 11">
            <a:extLst>
              <a:ext uri="{FF2B5EF4-FFF2-40B4-BE49-F238E27FC236}">
                <a16:creationId xmlns:a16="http://schemas.microsoft.com/office/drawing/2014/main" id="{E4D580E1-98C1-447F-AC32-082E541A2618}"/>
              </a:ext>
            </a:extLst>
          </p:cNvPr>
          <p:cNvSpPr>
            <a:spLocks noChangeArrowheads="1"/>
          </p:cNvSpPr>
          <p:nvPr/>
        </p:nvSpPr>
        <p:spPr bwMode="auto">
          <a:xfrm>
            <a:off x="684213" y="3933825"/>
            <a:ext cx="2660650" cy="1273175"/>
          </a:xfrm>
          <a:prstGeom prst="cloudCallout">
            <a:avLst>
              <a:gd name="adj1" fmla="val 60620"/>
              <a:gd name="adj2" fmla="val -57981"/>
            </a:avLst>
          </a:prstGeom>
          <a:solidFill>
            <a:srgbClr val="FFCCCC"/>
          </a:solidFill>
          <a:ln w="9525">
            <a:solidFill>
              <a:srgbClr val="FF33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t>    </a:t>
            </a:r>
            <a:r>
              <a:rPr kumimoji="1" lang="zh-CN" altLang="en-US" b="1">
                <a:solidFill>
                  <a:srgbClr val="800000"/>
                </a:solidFill>
                <a:latin typeface="Times New Roman" panose="02020603050405020304" pitchFamily="18" charset="0"/>
                <a:ea typeface="楷体_GB2312" panose="02010609030101010101" pitchFamily="49" charset="-122"/>
              </a:rPr>
              <a:t>对供配电设备的布置有哪些方面的要求？</a:t>
            </a:r>
            <a:r>
              <a:rPr kumimoji="1" lang="zh-CN" altLang="en-US"/>
              <a:t> </a:t>
            </a:r>
          </a:p>
        </p:txBody>
      </p:sp>
      <p:sp>
        <p:nvSpPr>
          <p:cNvPr id="104460" name="AutoShape 12">
            <a:extLst>
              <a:ext uri="{FF2B5EF4-FFF2-40B4-BE49-F238E27FC236}">
                <a16:creationId xmlns:a16="http://schemas.microsoft.com/office/drawing/2014/main" id="{E474523D-C515-463F-AAA0-B63DDF2BBB54}"/>
              </a:ext>
            </a:extLst>
          </p:cNvPr>
          <p:cNvSpPr>
            <a:spLocks noChangeArrowheads="1"/>
          </p:cNvSpPr>
          <p:nvPr/>
        </p:nvSpPr>
        <p:spPr bwMode="auto">
          <a:xfrm>
            <a:off x="792163" y="2060575"/>
            <a:ext cx="2581275" cy="1412875"/>
          </a:xfrm>
          <a:prstGeom prst="cloudCallout">
            <a:avLst>
              <a:gd name="adj1" fmla="val 73986"/>
              <a:gd name="adj2" fmla="val 50111"/>
            </a:avLst>
          </a:prstGeom>
          <a:solidFill>
            <a:srgbClr val="FFFF99"/>
          </a:solidFill>
          <a:ln w="9525">
            <a:solidFill>
              <a:srgbClr val="FFFF00"/>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b="1"/>
              <a:t>  </a:t>
            </a:r>
            <a:r>
              <a:rPr kumimoji="1" lang="zh-CN" altLang="en-US" sz="2000" b="1">
                <a:solidFill>
                  <a:srgbClr val="663300"/>
                </a:solidFill>
                <a:latin typeface="楷体_GB2312" panose="02010609030101010101" pitchFamily="49" charset="-122"/>
                <a:ea typeface="楷体_GB2312" panose="02010609030101010101" pitchFamily="49" charset="-122"/>
              </a:rPr>
              <a:t>对供配电系统的基本要求有哪些？</a:t>
            </a:r>
            <a:r>
              <a:rPr kumimoji="1" lang="zh-CN" altLang="en-US" sz="2000" b="1">
                <a:solidFill>
                  <a:srgbClr val="663300"/>
                </a:solidFill>
              </a:rPr>
              <a:t> </a:t>
            </a:r>
          </a:p>
        </p:txBody>
      </p:sp>
      <p:pic>
        <p:nvPicPr>
          <p:cNvPr id="104461" name="Picture 13" descr="j0232133[1]">
            <a:extLst>
              <a:ext uri="{FF2B5EF4-FFF2-40B4-BE49-F238E27FC236}">
                <a16:creationId xmlns:a16="http://schemas.microsoft.com/office/drawing/2014/main" id="{463A6256-1DDD-4207-8893-62E2BFFCE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2131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5" name="AutoShape 17">
            <a:extLst>
              <a:ext uri="{FF2B5EF4-FFF2-40B4-BE49-F238E27FC236}">
                <a16:creationId xmlns:a16="http://schemas.microsoft.com/office/drawing/2014/main" id="{B7CE62BC-CABC-4CEA-874A-A8BE05ECBBF9}"/>
              </a:ext>
            </a:extLst>
          </p:cNvPr>
          <p:cNvSpPr>
            <a:spLocks noChangeArrowheads="1"/>
          </p:cNvSpPr>
          <p:nvPr/>
        </p:nvSpPr>
        <p:spPr bwMode="auto">
          <a:xfrm>
            <a:off x="5759450" y="2492375"/>
            <a:ext cx="2581275" cy="2538413"/>
          </a:xfrm>
          <a:prstGeom prst="cloudCallout">
            <a:avLst>
              <a:gd name="adj1" fmla="val -79213"/>
              <a:gd name="adj2" fmla="val -7472"/>
            </a:avLst>
          </a:prstGeom>
          <a:solidFill>
            <a:schemeClr val="accent2"/>
          </a:solidFill>
          <a:ln w="9525">
            <a:solidFill>
              <a:schemeClr val="accent2"/>
            </a:solidFill>
            <a:round/>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latin typeface="Times New Roman" panose="02020603050405020304" pitchFamily="18" charset="0"/>
                <a:ea typeface="楷体_GB2312" panose="02010609030101010101" pitchFamily="49" charset="-122"/>
              </a:rPr>
              <a:t>什么叫电气间距？试根据表</a:t>
            </a:r>
            <a:r>
              <a:rPr kumimoji="1" lang="en-US" altLang="zh-CN" b="1">
                <a:latin typeface="Times New Roman" panose="02020603050405020304" pitchFamily="18" charset="0"/>
                <a:ea typeface="楷体_GB2312" panose="02010609030101010101" pitchFamily="49" charset="-122"/>
              </a:rPr>
              <a:t>1-2</a:t>
            </a:r>
            <a:r>
              <a:rPr kumimoji="1" lang="zh-CN" altLang="en-US" b="1">
                <a:latin typeface="Times New Roman" panose="02020603050405020304" pitchFamily="18" charset="0"/>
                <a:ea typeface="楷体_GB2312" panose="02010609030101010101" pitchFamily="49" charset="-122"/>
              </a:rPr>
              <a:t>和表</a:t>
            </a:r>
            <a:r>
              <a:rPr kumimoji="1" lang="en-US" altLang="zh-CN" b="1">
                <a:latin typeface="Times New Roman" panose="02020603050405020304" pitchFamily="18" charset="0"/>
                <a:ea typeface="楷体_GB2312" panose="02010609030101010101" pitchFamily="49" charset="-122"/>
              </a:rPr>
              <a:t>1-3</a:t>
            </a:r>
            <a:r>
              <a:rPr kumimoji="1" lang="zh-CN" altLang="en-US" b="1">
                <a:latin typeface="Times New Roman" panose="02020603050405020304" pitchFamily="18" charset="0"/>
                <a:ea typeface="楷体_GB2312" panose="02010609030101010101" pitchFamily="49" charset="-122"/>
              </a:rPr>
              <a:t>分别计算并验证</a:t>
            </a:r>
            <a:r>
              <a:rPr kumimoji="1" lang="en-US" altLang="zh-CN" b="1">
                <a:latin typeface="Times New Roman" panose="02020603050405020304" pitchFamily="18" charset="0"/>
                <a:ea typeface="楷体_GB2312" panose="02010609030101010101" pitchFamily="49" charset="-122"/>
              </a:rPr>
              <a:t>10KV</a:t>
            </a:r>
            <a:r>
              <a:rPr kumimoji="1" lang="zh-CN" altLang="en-US" b="1">
                <a:latin typeface="Times New Roman" panose="02020603050405020304" pitchFamily="18" charset="0"/>
                <a:ea typeface="楷体_GB2312" panose="02010609030101010101" pitchFamily="49" charset="-122"/>
              </a:rPr>
              <a:t>户外、户内</a:t>
            </a:r>
            <a:r>
              <a:rPr kumimoji="1" lang="en-US" altLang="zh-CN" b="1">
                <a:latin typeface="Times New Roman" panose="02020603050405020304" pitchFamily="18" charset="0"/>
                <a:ea typeface="楷体_GB2312" panose="02010609030101010101" pitchFamily="49" charset="-122"/>
              </a:rPr>
              <a:t>B1</a:t>
            </a:r>
            <a:r>
              <a:rPr kumimoji="1" lang="zh-CN" altLang="en-US" b="1">
                <a:latin typeface="Times New Roman" panose="02020603050405020304" pitchFamily="18" charset="0"/>
                <a:ea typeface="楷体_GB2312" panose="02010609030101010101" pitchFamily="49" charset="-122"/>
              </a:rPr>
              <a:t>和</a:t>
            </a:r>
            <a:r>
              <a:rPr kumimoji="1" lang="en-US" altLang="zh-CN" b="1">
                <a:latin typeface="Times New Roman" panose="02020603050405020304" pitchFamily="18" charset="0"/>
                <a:ea typeface="楷体_GB2312" panose="02010609030101010101" pitchFamily="49" charset="-122"/>
              </a:rPr>
              <a:t>C</a:t>
            </a:r>
            <a:r>
              <a:rPr kumimoji="1" lang="zh-CN" altLang="en-US" b="1">
                <a:latin typeface="Times New Roman" panose="02020603050405020304" pitchFamily="18" charset="0"/>
                <a:ea typeface="楷体_GB2312" panose="02010609030101010101" pitchFamily="49" charset="-122"/>
              </a:rPr>
              <a:t>值的正确性。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04461"/>
                                        </p:tgtEl>
                                        <p:attrNameLst>
                                          <p:attrName>style.visibility</p:attrName>
                                        </p:attrNameLst>
                                      </p:cBhvr>
                                      <p:to>
                                        <p:strVal val="visible"/>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104457"/>
                                        </p:tgtEl>
                                        <p:attrNameLst>
                                          <p:attrName>style.visibility</p:attrName>
                                        </p:attrNameLst>
                                      </p:cBhvr>
                                      <p:to>
                                        <p:strVal val="visible"/>
                                      </p:to>
                                    </p:set>
                                    <p:animEffect transition="in" filter="dissolve">
                                      <p:cBhvr>
                                        <p:cTn id="10" dur="500"/>
                                        <p:tgtEl>
                                          <p:spTgt spid="104457"/>
                                        </p:tgtEl>
                                      </p:cBhvr>
                                    </p:animEffect>
                                  </p:childTnLst>
                                </p:cTn>
                              </p:par>
                            </p:childTnLst>
                          </p:cTn>
                        </p:par>
                        <p:par>
                          <p:cTn id="11" fill="hold" nodeType="afterGroup">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104459"/>
                                        </p:tgtEl>
                                        <p:attrNameLst>
                                          <p:attrName>style.visibility</p:attrName>
                                        </p:attrNameLst>
                                      </p:cBhvr>
                                      <p:to>
                                        <p:strVal val="visible"/>
                                      </p:to>
                                    </p:set>
                                    <p:animEffect transition="in" filter="box(in)">
                                      <p:cBhvr>
                                        <p:cTn id="14" dur="500"/>
                                        <p:tgtEl>
                                          <p:spTgt spid="104459"/>
                                        </p:tgtEl>
                                      </p:cBhvr>
                                    </p:animEffect>
                                  </p:childTnLst>
                                </p:cTn>
                              </p:par>
                            </p:childTnLst>
                          </p:cTn>
                        </p:par>
                        <p:par>
                          <p:cTn id="15" fill="hold" nodeType="afterGroup">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04460"/>
                                        </p:tgtEl>
                                        <p:attrNameLst>
                                          <p:attrName>style.visibility</p:attrName>
                                        </p:attrNameLst>
                                      </p:cBhvr>
                                      <p:to>
                                        <p:strVal val="visible"/>
                                      </p:to>
                                    </p:set>
                                    <p:animEffect transition="in" filter="strips(downRight)">
                                      <p:cBhvr>
                                        <p:cTn id="18" dur="500"/>
                                        <p:tgtEl>
                                          <p:spTgt spid="104460"/>
                                        </p:tgtEl>
                                      </p:cBhvr>
                                    </p:animEffect>
                                  </p:childTnLst>
                                </p:cTn>
                              </p:par>
                            </p:childTnLst>
                          </p:cTn>
                        </p:par>
                        <p:par>
                          <p:cTn id="19" fill="hold" nodeType="afterGroup">
                            <p:stCondLst>
                              <p:cond delay="1500"/>
                            </p:stCondLst>
                            <p:childTnLst>
                              <p:par>
                                <p:cTn id="20" presetID="18" presetClass="entr" presetSubtype="1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par>
                          <p:cTn id="23" fill="hold" nodeType="afterGroup">
                            <p:stCondLst>
                              <p:cond delay="2000"/>
                            </p:stCondLst>
                            <p:childTnLst>
                              <p:par>
                                <p:cTn id="24" presetID="18" presetClass="entr" presetSubtype="6" fill="hold" grpId="0" nodeType="afterEffect">
                                  <p:stCondLst>
                                    <p:cond delay="0"/>
                                  </p:stCondLst>
                                  <p:childTnLst>
                                    <p:set>
                                      <p:cBhvr>
                                        <p:cTn id="25" dur="1" fill="hold">
                                          <p:stCondLst>
                                            <p:cond delay="0"/>
                                          </p:stCondLst>
                                        </p:cTn>
                                        <p:tgtEl>
                                          <p:spTgt spid="104465"/>
                                        </p:tgtEl>
                                        <p:attrNameLst>
                                          <p:attrName>style.visibility</p:attrName>
                                        </p:attrNameLst>
                                      </p:cBhvr>
                                      <p:to>
                                        <p:strVal val="visible"/>
                                      </p:to>
                                    </p:set>
                                    <p:animEffect transition="in" filter="strips(downRight)">
                                      <p:cBhvr>
                                        <p:cTn id="26" dur="500"/>
                                        <p:tgtEl>
                                          <p:spTgt spid="104465"/>
                                        </p:tgtEl>
                                      </p:cBhvr>
                                    </p:animEffect>
                                  </p:childTnLst>
                                </p:cTn>
                              </p:par>
                            </p:childTnLst>
                          </p:cTn>
                        </p:par>
                        <p:par>
                          <p:cTn id="27" fill="hold" nodeType="afterGroup">
                            <p:stCondLst>
                              <p:cond delay="2500"/>
                            </p:stCondLst>
                            <p:childTnLst>
                              <p:par>
                                <p:cTn id="28" presetID="51" presetClass="entr" presetSubtype="0" fill="hold" grpId="0" nodeType="afterEffect">
                                  <p:stCondLst>
                                    <p:cond delay="0"/>
                                  </p:stCondLst>
                                  <p:childTnLst>
                                    <p:set>
                                      <p:cBhvr>
                                        <p:cTn id="29" dur="1" fill="hold">
                                          <p:stCondLst>
                                            <p:cond delay="0"/>
                                          </p:stCondLst>
                                        </p:cTn>
                                        <p:tgtEl>
                                          <p:spTgt spid="104452"/>
                                        </p:tgtEl>
                                        <p:attrNameLst>
                                          <p:attrName>style.visibility</p:attrName>
                                        </p:attrNameLst>
                                      </p:cBhvr>
                                      <p:to>
                                        <p:strVal val="visible"/>
                                      </p:to>
                                    </p:set>
                                    <p:animEffect transition="in" filter="fade">
                                      <p:cBhvr>
                                        <p:cTn id="30" dur="385" decel="100000"/>
                                        <p:tgtEl>
                                          <p:spTgt spid="104452"/>
                                        </p:tgtEl>
                                      </p:cBhvr>
                                    </p:animEffect>
                                    <p:animScale>
                                      <p:cBhvr>
                                        <p:cTn id="31" dur="385" decel="100000"/>
                                        <p:tgtEl>
                                          <p:spTgt spid="104452"/>
                                        </p:tgtEl>
                                      </p:cBhvr>
                                      <p:from x="10000" y="10000"/>
                                      <p:to x="200000" y="450000"/>
                                    </p:animScale>
                                    <p:animScale>
                                      <p:cBhvr>
                                        <p:cTn id="32" dur="615" accel="100000" fill="hold">
                                          <p:stCondLst>
                                            <p:cond delay="385"/>
                                          </p:stCondLst>
                                        </p:cTn>
                                        <p:tgtEl>
                                          <p:spTgt spid="104452"/>
                                        </p:tgtEl>
                                      </p:cBhvr>
                                      <p:from x="200000" y="450000"/>
                                      <p:to x="100000" y="100000"/>
                                    </p:animScale>
                                    <p:set>
                                      <p:cBhvr>
                                        <p:cTn id="33" dur="385" fill="hold"/>
                                        <p:tgtEl>
                                          <p:spTgt spid="104452"/>
                                        </p:tgtEl>
                                        <p:attrNameLst>
                                          <p:attrName>ppt_x</p:attrName>
                                        </p:attrNameLst>
                                      </p:cBhvr>
                                      <p:to>
                                        <p:strVal val="(0.5)"/>
                                      </p:to>
                                    </p:set>
                                    <p:anim from="(0.5)" to="(#ppt_x)" calcmode="lin" valueType="num">
                                      <p:cBhvr>
                                        <p:cTn id="34" dur="615" accel="100000" fill="hold">
                                          <p:stCondLst>
                                            <p:cond delay="385"/>
                                          </p:stCondLst>
                                        </p:cTn>
                                        <p:tgtEl>
                                          <p:spTgt spid="104452"/>
                                        </p:tgtEl>
                                        <p:attrNameLst>
                                          <p:attrName>ppt_x</p:attrName>
                                        </p:attrNameLst>
                                      </p:cBhvr>
                                    </p:anim>
                                    <p:set>
                                      <p:cBhvr>
                                        <p:cTn id="35" dur="385" fill="hold"/>
                                        <p:tgtEl>
                                          <p:spTgt spid="104452"/>
                                        </p:tgtEl>
                                        <p:attrNameLst>
                                          <p:attrName>ppt_y</p:attrName>
                                        </p:attrNameLst>
                                      </p:cBhvr>
                                      <p:to>
                                        <p:strVal val="(#ppt_y+0.4)"/>
                                      </p:to>
                                    </p:set>
                                    <p:anim from="(#ppt_y+0.4)" to="(#ppt_y)" calcmode="lin" valueType="num">
                                      <p:cBhvr>
                                        <p:cTn id="36" dur="615" accel="100000" fill="hold">
                                          <p:stCondLst>
                                            <p:cond delay="385"/>
                                          </p:stCondLst>
                                        </p:cTn>
                                        <p:tgtEl>
                                          <p:spTgt spid="10445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nimBg="1"/>
      <p:bldP spid="104459" grpId="0" animBg="1"/>
      <p:bldP spid="104460" grpId="0" animBg="1"/>
      <p:bldP spid="10446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4">
            <a:extLst>
              <a:ext uri="{FF2B5EF4-FFF2-40B4-BE49-F238E27FC236}">
                <a16:creationId xmlns:a16="http://schemas.microsoft.com/office/drawing/2014/main" id="{40356096-D016-4336-B056-FA87C0E47E70}"/>
              </a:ext>
            </a:extLst>
          </p:cNvPr>
          <p:cNvGraphicFramePr>
            <a:graphicFrameLocks noGrp="1" noChangeAspect="1"/>
          </p:cNvGraphicFramePr>
          <p:nvPr>
            <p:ph/>
          </p:nvPr>
        </p:nvGraphicFramePr>
        <p:xfrm>
          <a:off x="1309688" y="923925"/>
          <a:ext cx="6726237" cy="44545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5" name="Text Box 7">
            <a:extLst>
              <a:ext uri="{FF2B5EF4-FFF2-40B4-BE49-F238E27FC236}">
                <a16:creationId xmlns:a16="http://schemas.microsoft.com/office/drawing/2014/main" id="{9DBED6AD-37DD-4931-A5E5-2C0EA3BFB040}"/>
              </a:ext>
            </a:extLst>
          </p:cNvPr>
          <p:cNvSpPr txBox="1">
            <a:spLocks noChangeArrowheads="1"/>
          </p:cNvSpPr>
          <p:nvPr/>
        </p:nvSpPr>
        <p:spPr bwMode="auto">
          <a:xfrm>
            <a:off x="900113" y="800100"/>
            <a:ext cx="7812087" cy="803275"/>
          </a:xfrm>
          <a:prstGeom prst="rect">
            <a:avLst/>
          </a:prstGeom>
          <a:gradFill rotWithShape="1">
            <a:gsLst>
              <a:gs pos="0">
                <a:srgbClr val="FFFF99">
                  <a:gamma/>
                  <a:tint val="0"/>
                  <a:invGamma/>
                  <a:alpha val="0"/>
                </a:srgbClr>
              </a:gs>
              <a:gs pos="50000">
                <a:srgbClr val="FFFF99"/>
              </a:gs>
              <a:gs pos="100000">
                <a:srgbClr val="FFFF99">
                  <a:gamma/>
                  <a:tint val="0"/>
                  <a:invGamma/>
                  <a:alpha val="0"/>
                </a:srgbClr>
              </a:gs>
            </a:gsLst>
            <a:lin ang="5400000" scaled="1"/>
          </a:gradFill>
          <a:ln w="9525">
            <a:noFill/>
            <a:miter lim="800000"/>
            <a:headEnd/>
            <a:tailEnd/>
          </a:ln>
          <a:effectLst/>
        </p:spPr>
        <p:txBody>
          <a:bodyPr lIns="0" tIns="0" rIns="0" bIns="0">
            <a:spAutoFit/>
          </a:bodyPr>
          <a:lstStyle/>
          <a:p>
            <a:pPr>
              <a:lnSpc>
                <a:spcPct val="110000"/>
              </a:lnSpc>
              <a:defRPr/>
            </a:pPr>
            <a:r>
              <a:rPr lang="en-US" altLang="zh-CN" sz="2400" b="1" dirty="0">
                <a:solidFill>
                  <a:srgbClr val="003300"/>
                </a:solidFill>
                <a:latin typeface="Times New Roman" pitchFamily="18" charset="0"/>
                <a:ea typeface="仿宋_GB2312" pitchFamily="49" charset="-122"/>
              </a:rPr>
              <a:t>    </a:t>
            </a:r>
            <a:r>
              <a:rPr lang="zh-CN" altLang="en-US" sz="2400" b="1" dirty="0">
                <a:solidFill>
                  <a:srgbClr val="003300"/>
                </a:solidFill>
                <a:latin typeface="Times New Roman" pitchFamily="18" charset="0"/>
                <a:ea typeface="仿宋_GB2312" pitchFamily="49" charset="-122"/>
              </a:rPr>
              <a:t>作为我国经济建设飞速发展的先行工业</a:t>
            </a:r>
            <a:r>
              <a:rPr lang="en-US" altLang="zh-CN" sz="2400" b="1" dirty="0">
                <a:solidFill>
                  <a:srgbClr val="003300"/>
                </a:solidFill>
                <a:latin typeface="Times New Roman" pitchFamily="18" charset="0"/>
                <a:ea typeface="仿宋_GB2312" pitchFamily="49" charset="-122"/>
              </a:rPr>
              <a:t>—</a:t>
            </a:r>
            <a:r>
              <a:rPr lang="zh-CN" altLang="en-US" sz="2400" b="1" dirty="0">
                <a:solidFill>
                  <a:srgbClr val="003300"/>
                </a:solidFill>
                <a:latin typeface="Times New Roman" pitchFamily="18" charset="0"/>
                <a:ea typeface="仿宋_GB2312" pitchFamily="49" charset="-122"/>
              </a:rPr>
              <a:t>电力系统，建</a:t>
            </a:r>
          </a:p>
          <a:p>
            <a:pPr>
              <a:lnSpc>
                <a:spcPct val="110000"/>
              </a:lnSpc>
              <a:defRPr/>
            </a:pPr>
            <a:r>
              <a:rPr lang="zh-CN" altLang="en-US" sz="2400" b="1" dirty="0">
                <a:solidFill>
                  <a:srgbClr val="003300"/>
                </a:solidFill>
                <a:latin typeface="Times New Roman" pitchFamily="18" charset="0"/>
                <a:ea typeface="仿宋_GB2312" pitchFamily="49" charset="-122"/>
              </a:rPr>
              <a:t>设步伐异常迅猛。</a:t>
            </a:r>
            <a:r>
              <a:rPr lang="en-US" altLang="zh-CN" sz="2400" b="1" dirty="0">
                <a:solidFill>
                  <a:srgbClr val="003300"/>
                </a:solidFill>
                <a:latin typeface="Times New Roman" pitchFamily="18" charset="0"/>
                <a:ea typeface="仿宋_GB2312" pitchFamily="49" charset="-122"/>
              </a:rPr>
              <a:t>2014</a:t>
            </a:r>
            <a:r>
              <a:rPr lang="zh-CN" altLang="en-US" sz="2400" b="1" dirty="0">
                <a:solidFill>
                  <a:srgbClr val="003300"/>
                </a:solidFill>
                <a:latin typeface="Times New Roman" pitchFamily="18" charset="0"/>
                <a:ea typeface="仿宋_GB2312" pitchFamily="49" charset="-122"/>
              </a:rPr>
              <a:t>年，我国电网格局将形成：</a:t>
            </a:r>
            <a:endParaRPr lang="zh-CN" altLang="en-US" sz="2400" dirty="0">
              <a:solidFill>
                <a:srgbClr val="003300"/>
              </a:solidFill>
              <a:latin typeface="Times New Roman" pitchFamily="18" charset="0"/>
              <a:ea typeface="仿宋_GB2312" pitchFamily="49" charset="-122"/>
            </a:endParaRPr>
          </a:p>
        </p:txBody>
      </p:sp>
      <p:pic>
        <p:nvPicPr>
          <p:cNvPr id="26629" name="Picture 10">
            <a:extLst>
              <a:ext uri="{FF2B5EF4-FFF2-40B4-BE49-F238E27FC236}">
                <a16:creationId xmlns:a16="http://schemas.microsoft.com/office/drawing/2014/main" id="{FE1E5032-BFB9-47BB-B30D-15420E099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060575"/>
            <a:ext cx="6800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8">
            <a:extLst>
              <a:ext uri="{FF2B5EF4-FFF2-40B4-BE49-F238E27FC236}">
                <a16:creationId xmlns:a16="http://schemas.microsoft.com/office/drawing/2014/main" id="{904F947B-587D-4730-B00F-C05464595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3789363"/>
            <a:ext cx="1260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9" name="Rectangle 11">
            <a:extLst>
              <a:ext uri="{FF2B5EF4-FFF2-40B4-BE49-F238E27FC236}">
                <a16:creationId xmlns:a16="http://schemas.microsoft.com/office/drawing/2014/main" id="{AE9E9F98-2BFF-4FD4-8AEA-9F3627879AE9}"/>
              </a:ext>
            </a:extLst>
          </p:cNvPr>
          <p:cNvSpPr>
            <a:spLocks noChangeArrowheads="1"/>
          </p:cNvSpPr>
          <p:nvPr/>
        </p:nvSpPr>
        <p:spPr bwMode="auto">
          <a:xfrm>
            <a:off x="1079500" y="1808163"/>
            <a:ext cx="6737350" cy="457200"/>
          </a:xfrm>
          <a:prstGeom prst="rect">
            <a:avLst/>
          </a:prstGeom>
          <a:gradFill rotWithShape="1">
            <a:gsLst>
              <a:gs pos="0">
                <a:srgbClr val="66FFFF">
                  <a:gamma/>
                  <a:tint val="95294"/>
                  <a:invGamma/>
                </a:srgbClr>
              </a:gs>
              <a:gs pos="50000">
                <a:srgbClr val="66FFFF"/>
              </a:gs>
              <a:gs pos="100000">
                <a:srgbClr val="66FFFF">
                  <a:gamma/>
                  <a:tint val="95294"/>
                  <a:invGamma/>
                </a:srgbClr>
              </a:gs>
            </a:gsLst>
            <a:lin ang="0" scaled="1"/>
          </a:gradFill>
          <a:ln w="9525">
            <a:noFill/>
            <a:miter lim="800000"/>
            <a:headEnd/>
            <a:tailEnd/>
          </a:ln>
          <a:effectLst>
            <a:outerShdw dist="107763" dir="8100000" algn="ctr" rotWithShape="0">
              <a:schemeClr val="bg2">
                <a:alpha val="50000"/>
              </a:schemeClr>
            </a:outerShdw>
          </a:effectLst>
        </p:spPr>
        <p:txBody>
          <a:bodyPr wrap="none" anchor="ctr">
            <a:spAutoFit/>
          </a:bodyPr>
          <a:lstStyle/>
          <a:p>
            <a:pPr>
              <a:defRPr/>
            </a:pPr>
            <a:r>
              <a:rPr lang="zh-CN" altLang="en-US" sz="2400" b="1">
                <a:solidFill>
                  <a:srgbClr val="FF0000"/>
                </a:solidFill>
                <a:effectLst>
                  <a:outerShdw blurRad="38100" dist="38100" dir="2700000" algn="tl">
                    <a:srgbClr val="000000"/>
                  </a:outerShdw>
                </a:effectLst>
                <a:latin typeface="黑体" pitchFamily="2" charset="-122"/>
                <a:ea typeface="黑体" pitchFamily="2" charset="-122"/>
              </a:rPr>
              <a:t>发展战略是：西电东送、南北互供、全国联网。 </a:t>
            </a:r>
          </a:p>
        </p:txBody>
      </p:sp>
      <p:sp>
        <p:nvSpPr>
          <p:cNvPr id="26632" name="Line 12">
            <a:extLst>
              <a:ext uri="{FF2B5EF4-FFF2-40B4-BE49-F238E27FC236}">
                <a16:creationId xmlns:a16="http://schemas.microsoft.com/office/drawing/2014/main" id="{80793416-7C8B-44F3-AC27-37EDCE1181D2}"/>
              </a:ext>
            </a:extLst>
          </p:cNvPr>
          <p:cNvSpPr>
            <a:spLocks noChangeShapeType="1"/>
          </p:cNvSpPr>
          <p:nvPr/>
        </p:nvSpPr>
        <p:spPr bwMode="auto">
          <a:xfrm>
            <a:off x="4535488" y="4437063"/>
            <a:ext cx="1549400" cy="64770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Line 13">
            <a:extLst>
              <a:ext uri="{FF2B5EF4-FFF2-40B4-BE49-F238E27FC236}">
                <a16:creationId xmlns:a16="http://schemas.microsoft.com/office/drawing/2014/main" id="{F0F2886D-45C6-443D-B3AB-668099B854E1}"/>
              </a:ext>
            </a:extLst>
          </p:cNvPr>
          <p:cNvSpPr>
            <a:spLocks noChangeShapeType="1"/>
          </p:cNvSpPr>
          <p:nvPr/>
        </p:nvSpPr>
        <p:spPr bwMode="auto">
          <a:xfrm>
            <a:off x="4464050" y="44370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15">
            <a:extLst>
              <a:ext uri="{FF2B5EF4-FFF2-40B4-BE49-F238E27FC236}">
                <a16:creationId xmlns:a16="http://schemas.microsoft.com/office/drawing/2014/main" id="{6A84523B-AE88-4AE6-AA98-8F56BB9C3D61}"/>
              </a:ext>
            </a:extLst>
          </p:cNvPr>
          <p:cNvSpPr>
            <a:spLocks noChangeShapeType="1"/>
          </p:cNvSpPr>
          <p:nvPr/>
        </p:nvSpPr>
        <p:spPr bwMode="auto">
          <a:xfrm>
            <a:off x="4572000" y="4437063"/>
            <a:ext cx="1152525" cy="1223962"/>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Line 16">
            <a:extLst>
              <a:ext uri="{FF2B5EF4-FFF2-40B4-BE49-F238E27FC236}">
                <a16:creationId xmlns:a16="http://schemas.microsoft.com/office/drawing/2014/main" id="{E93ECAE2-B2F1-4ACC-BCBB-BF01020F53B3}"/>
              </a:ext>
            </a:extLst>
          </p:cNvPr>
          <p:cNvSpPr>
            <a:spLocks noChangeShapeType="1"/>
          </p:cNvSpPr>
          <p:nvPr/>
        </p:nvSpPr>
        <p:spPr bwMode="auto">
          <a:xfrm>
            <a:off x="4535488" y="4365625"/>
            <a:ext cx="504825" cy="1619250"/>
          </a:xfrm>
          <a:prstGeom prst="line">
            <a:avLst/>
          </a:prstGeom>
          <a:noFill/>
          <a:ln w="635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AF7A620-3CED-4DFE-A96C-6DDB7496F338}"/>
              </a:ext>
            </a:extLst>
          </p:cNvPr>
          <p:cNvSpPr>
            <a:spLocks noChangeArrowheads="1"/>
          </p:cNvSpPr>
          <p:nvPr/>
        </p:nvSpPr>
        <p:spPr bwMode="auto">
          <a:xfrm>
            <a:off x="611188" y="3063875"/>
            <a:ext cx="8281987" cy="2805113"/>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30000"/>
              </a:spcBef>
            </a:pPr>
            <a:r>
              <a:rPr lang="en-US" altLang="zh-CN" sz="2300" b="1">
                <a:solidFill>
                  <a:srgbClr val="800000"/>
                </a:solidFill>
                <a:latin typeface="Times New Roman" panose="02020603050405020304" pitchFamily="18" charset="0"/>
                <a:ea typeface="楷体_GB2312" panose="02010609030101010101" pitchFamily="49" charset="-122"/>
              </a:rPr>
              <a:t>    </a:t>
            </a:r>
            <a:r>
              <a:rPr lang="zh-CN" altLang="zh-CN" sz="2300" b="1">
                <a:solidFill>
                  <a:srgbClr val="003300"/>
                </a:solidFill>
                <a:latin typeface="Times New Roman" panose="02020603050405020304" pitchFamily="18" charset="0"/>
                <a:ea typeface="仿宋_GB2312" pitchFamily="49" charset="-122"/>
              </a:rPr>
              <a:t>截至</a:t>
            </a:r>
            <a:r>
              <a:rPr lang="en-US" altLang="zh-CN" sz="2300" b="1">
                <a:solidFill>
                  <a:srgbClr val="003300"/>
                </a:solidFill>
                <a:latin typeface="Times New Roman" panose="02020603050405020304" pitchFamily="18" charset="0"/>
                <a:ea typeface="仿宋_GB2312" pitchFamily="49" charset="-122"/>
              </a:rPr>
              <a:t>2007</a:t>
            </a:r>
            <a:r>
              <a:rPr lang="zh-CN" altLang="en-US" sz="2300" b="1">
                <a:solidFill>
                  <a:srgbClr val="003300"/>
                </a:solidFill>
                <a:latin typeface="Times New Roman" panose="02020603050405020304" pitchFamily="18" charset="0"/>
                <a:ea typeface="仿宋_GB2312" pitchFamily="49" charset="-122"/>
              </a:rPr>
              <a:t>年底，全国发电装机容量达到</a:t>
            </a:r>
            <a:r>
              <a:rPr lang="en-US" altLang="zh-CN" sz="2300" b="1">
                <a:solidFill>
                  <a:srgbClr val="003300"/>
                </a:solidFill>
                <a:latin typeface="Times New Roman" panose="02020603050405020304" pitchFamily="18" charset="0"/>
                <a:ea typeface="仿宋_GB2312" pitchFamily="49" charset="-122"/>
              </a:rPr>
              <a:t>71329</a:t>
            </a:r>
            <a:r>
              <a:rPr lang="zh-CN" altLang="en-US" sz="2300" b="1">
                <a:solidFill>
                  <a:srgbClr val="003300"/>
                </a:solidFill>
                <a:latin typeface="Times New Roman" panose="02020603050405020304" pitchFamily="18" charset="0"/>
                <a:ea typeface="仿宋_GB2312" pitchFamily="49" charset="-122"/>
              </a:rPr>
              <a:t>万千瓦，同比增长</a:t>
            </a:r>
            <a:r>
              <a:rPr lang="en-US" altLang="zh-CN" sz="2300" b="1">
                <a:solidFill>
                  <a:srgbClr val="003300"/>
                </a:solidFill>
                <a:latin typeface="Times New Roman" panose="02020603050405020304" pitchFamily="18" charset="0"/>
                <a:ea typeface="仿宋_GB2312" pitchFamily="49" charset="-122"/>
              </a:rPr>
              <a:t>14.36%.</a:t>
            </a:r>
            <a:r>
              <a:rPr lang="zh-CN" altLang="en-US" sz="2300" b="1">
                <a:solidFill>
                  <a:srgbClr val="003300"/>
                </a:solidFill>
                <a:latin typeface="Times New Roman" panose="02020603050405020304" pitchFamily="18" charset="0"/>
                <a:ea typeface="仿宋_GB2312" pitchFamily="49" charset="-122"/>
              </a:rPr>
              <a:t>其中水电达到</a:t>
            </a:r>
            <a:r>
              <a:rPr lang="en-US" altLang="zh-CN" sz="2300" b="1">
                <a:solidFill>
                  <a:srgbClr val="003300"/>
                </a:solidFill>
                <a:latin typeface="Times New Roman" panose="02020603050405020304" pitchFamily="18" charset="0"/>
                <a:ea typeface="仿宋_GB2312" pitchFamily="49" charset="-122"/>
              </a:rPr>
              <a:t>14526</a:t>
            </a:r>
            <a:r>
              <a:rPr lang="zh-CN" altLang="en-US" sz="2300" b="1">
                <a:solidFill>
                  <a:srgbClr val="003300"/>
                </a:solidFill>
                <a:latin typeface="Times New Roman" panose="02020603050405020304" pitchFamily="18" charset="0"/>
                <a:ea typeface="仿宋_GB2312" pitchFamily="49" charset="-122"/>
              </a:rPr>
              <a:t>万千瓦，占</a:t>
            </a:r>
            <a:r>
              <a:rPr lang="en-US" altLang="zh-CN" sz="2300" b="1">
                <a:solidFill>
                  <a:srgbClr val="003300"/>
                </a:solidFill>
                <a:latin typeface="Times New Roman" panose="02020603050405020304" pitchFamily="18" charset="0"/>
                <a:ea typeface="仿宋_GB2312" pitchFamily="49" charset="-122"/>
              </a:rPr>
              <a:t>20.3%</a:t>
            </a:r>
            <a:r>
              <a:rPr lang="zh-CN" altLang="en-US" sz="2300" b="1">
                <a:solidFill>
                  <a:srgbClr val="003300"/>
                </a:solidFill>
                <a:latin typeface="Times New Roman" panose="02020603050405020304" pitchFamily="18" charset="0"/>
                <a:ea typeface="仿宋_GB2312" pitchFamily="49" charset="-122"/>
              </a:rPr>
              <a:t>，火电装机达</a:t>
            </a:r>
            <a:r>
              <a:rPr lang="en-US" altLang="zh-CN" sz="2300" b="1">
                <a:solidFill>
                  <a:srgbClr val="003300"/>
                </a:solidFill>
                <a:latin typeface="Times New Roman" panose="02020603050405020304" pitchFamily="18" charset="0"/>
                <a:ea typeface="仿宋_GB2312" pitchFamily="49" charset="-122"/>
              </a:rPr>
              <a:t>55442</a:t>
            </a:r>
            <a:r>
              <a:rPr lang="zh-CN" altLang="en-US" sz="2300" b="1">
                <a:solidFill>
                  <a:srgbClr val="003300"/>
                </a:solidFill>
                <a:latin typeface="Times New Roman" panose="02020603050405020304" pitchFamily="18" charset="0"/>
                <a:ea typeface="仿宋_GB2312" pitchFamily="49" charset="-122"/>
              </a:rPr>
              <a:t>万千瓦，占</a:t>
            </a:r>
            <a:r>
              <a:rPr lang="en-US" altLang="zh-CN" sz="2300" b="1">
                <a:solidFill>
                  <a:srgbClr val="003300"/>
                </a:solidFill>
                <a:latin typeface="Times New Roman" panose="02020603050405020304" pitchFamily="18" charset="0"/>
                <a:ea typeface="仿宋_GB2312" pitchFamily="49" charset="-122"/>
              </a:rPr>
              <a:t>77.73%</a:t>
            </a:r>
            <a:r>
              <a:rPr lang="zh-CN" altLang="en-US" sz="2300" b="1">
                <a:solidFill>
                  <a:srgbClr val="003300"/>
                </a:solidFill>
                <a:latin typeface="Times New Roman" panose="02020603050405020304" pitchFamily="18" charset="0"/>
                <a:ea typeface="仿宋_GB2312" pitchFamily="49" charset="-122"/>
              </a:rPr>
              <a:t>，核电达</a:t>
            </a:r>
            <a:r>
              <a:rPr lang="en-US" altLang="zh-CN" sz="2300" b="1">
                <a:solidFill>
                  <a:srgbClr val="003300"/>
                </a:solidFill>
                <a:latin typeface="Times New Roman" panose="02020603050405020304" pitchFamily="18" charset="0"/>
                <a:ea typeface="仿宋_GB2312" pitchFamily="49" charset="-122"/>
              </a:rPr>
              <a:t>885</a:t>
            </a:r>
            <a:r>
              <a:rPr lang="zh-CN" altLang="en-US" sz="2300" b="1">
                <a:solidFill>
                  <a:srgbClr val="003300"/>
                </a:solidFill>
                <a:latin typeface="Times New Roman" panose="02020603050405020304" pitchFamily="18" charset="0"/>
                <a:ea typeface="仿宋_GB2312" pitchFamily="49" charset="-122"/>
              </a:rPr>
              <a:t>万千瓦，占</a:t>
            </a:r>
            <a:r>
              <a:rPr lang="en-US" altLang="zh-CN" sz="2300" b="1">
                <a:solidFill>
                  <a:srgbClr val="003300"/>
                </a:solidFill>
                <a:latin typeface="Times New Roman" panose="02020603050405020304" pitchFamily="18" charset="0"/>
                <a:ea typeface="仿宋_GB2312" pitchFamily="49" charset="-122"/>
              </a:rPr>
              <a:t>1.24%</a:t>
            </a:r>
            <a:r>
              <a:rPr lang="zh-CN" altLang="en-US" sz="2300" b="1">
                <a:solidFill>
                  <a:srgbClr val="003300"/>
                </a:solidFill>
                <a:latin typeface="Times New Roman" panose="02020603050405020304" pitchFamily="18" charset="0"/>
                <a:ea typeface="仿宋_GB2312" pitchFamily="49" charset="-122"/>
              </a:rPr>
              <a:t>。</a:t>
            </a:r>
          </a:p>
          <a:p>
            <a:pPr eaLnBrk="1" hangingPunct="1">
              <a:lnSpc>
                <a:spcPct val="110000"/>
              </a:lnSpc>
              <a:spcBef>
                <a:spcPct val="30000"/>
              </a:spcBef>
            </a:pPr>
            <a:r>
              <a:rPr lang="zh-CN" altLang="en-US" sz="2300" b="1">
                <a:solidFill>
                  <a:srgbClr val="003300"/>
                </a:solidFill>
                <a:latin typeface="Times New Roman" panose="02020603050405020304" pitchFamily="18" charset="0"/>
                <a:ea typeface="仿宋_GB2312" pitchFamily="49" charset="-122"/>
              </a:rPr>
              <a:t>  </a:t>
            </a:r>
            <a:r>
              <a:rPr lang="en-US" altLang="zh-CN" sz="2300" b="1">
                <a:solidFill>
                  <a:srgbClr val="003300"/>
                </a:solidFill>
                <a:latin typeface="Times New Roman" panose="02020603050405020304" pitchFamily="18" charset="0"/>
                <a:ea typeface="仿宋_GB2312" pitchFamily="49" charset="-122"/>
              </a:rPr>
              <a:t>《</a:t>
            </a:r>
            <a:r>
              <a:rPr lang="zh-CN" altLang="en-US" sz="2300" b="1">
                <a:solidFill>
                  <a:srgbClr val="003300"/>
                </a:solidFill>
                <a:latin typeface="Times New Roman" panose="02020603050405020304" pitchFamily="18" charset="0"/>
                <a:ea typeface="仿宋_GB2312" pitchFamily="49" charset="-122"/>
              </a:rPr>
              <a:t>全国电力供需与经济运行形势分析预测报告</a:t>
            </a:r>
            <a:r>
              <a:rPr lang="en-US" altLang="zh-CN" sz="2300" b="1">
                <a:solidFill>
                  <a:srgbClr val="003300"/>
                </a:solidFill>
                <a:latin typeface="Times New Roman" panose="02020603050405020304" pitchFamily="18" charset="0"/>
                <a:ea typeface="仿宋_GB2312" pitchFamily="49" charset="-122"/>
              </a:rPr>
              <a:t>(2007-2008)》</a:t>
            </a:r>
            <a:r>
              <a:rPr lang="zh-CN" altLang="en-US" sz="2300" b="1">
                <a:solidFill>
                  <a:srgbClr val="003300"/>
                </a:solidFill>
                <a:latin typeface="Times New Roman" panose="02020603050405020304" pitchFamily="18" charset="0"/>
                <a:ea typeface="仿宋_GB2312" pitchFamily="49" charset="-122"/>
              </a:rPr>
              <a:t>数据显示：</a:t>
            </a:r>
            <a:r>
              <a:rPr lang="en-US" altLang="zh-CN" sz="2300" b="1">
                <a:solidFill>
                  <a:srgbClr val="003300"/>
                </a:solidFill>
                <a:latin typeface="Times New Roman" panose="02020603050405020304" pitchFamily="18" charset="0"/>
                <a:ea typeface="仿宋_GB2312" pitchFamily="49" charset="-122"/>
              </a:rPr>
              <a:t>2007</a:t>
            </a:r>
            <a:r>
              <a:rPr lang="zh-CN" altLang="en-US" sz="2300" b="1">
                <a:solidFill>
                  <a:srgbClr val="003300"/>
                </a:solidFill>
                <a:latin typeface="Times New Roman" panose="02020603050405020304" pitchFamily="18" charset="0"/>
                <a:ea typeface="仿宋_GB2312" pitchFamily="49" charset="-122"/>
              </a:rPr>
              <a:t>年全社会用电量完成</a:t>
            </a:r>
            <a:r>
              <a:rPr lang="en-US" altLang="zh-CN" sz="2300" b="1">
                <a:solidFill>
                  <a:srgbClr val="003300"/>
                </a:solidFill>
                <a:latin typeface="Times New Roman" panose="02020603050405020304" pitchFamily="18" charset="0"/>
                <a:ea typeface="仿宋_GB2312" pitchFamily="49" charset="-122"/>
              </a:rPr>
              <a:t>32458</a:t>
            </a:r>
            <a:r>
              <a:rPr lang="zh-CN" altLang="en-US" sz="2300" b="1">
                <a:solidFill>
                  <a:srgbClr val="003300"/>
                </a:solidFill>
                <a:latin typeface="Times New Roman" panose="02020603050405020304" pitchFamily="18" charset="0"/>
                <a:ea typeface="仿宋_GB2312" pitchFamily="49" charset="-122"/>
              </a:rPr>
              <a:t>亿千瓦时，其中工业用电量为</a:t>
            </a:r>
            <a:r>
              <a:rPr lang="en-US" altLang="zh-CN" sz="2300" b="1">
                <a:solidFill>
                  <a:srgbClr val="003300"/>
                </a:solidFill>
                <a:latin typeface="Times New Roman" panose="02020603050405020304" pitchFamily="18" charset="0"/>
                <a:ea typeface="仿宋_GB2312" pitchFamily="49" charset="-122"/>
              </a:rPr>
              <a:t>24566</a:t>
            </a:r>
            <a:r>
              <a:rPr lang="zh-CN" altLang="en-US" sz="2300" b="1">
                <a:solidFill>
                  <a:srgbClr val="003300"/>
                </a:solidFill>
                <a:latin typeface="Times New Roman" panose="02020603050405020304" pitchFamily="18" charset="0"/>
                <a:ea typeface="仿宋_GB2312" pitchFamily="49" charset="-122"/>
              </a:rPr>
              <a:t>亿千瓦时，比重为</a:t>
            </a:r>
            <a:r>
              <a:rPr lang="en-US" altLang="zh-CN" sz="2300" b="1">
                <a:solidFill>
                  <a:srgbClr val="003300"/>
                </a:solidFill>
                <a:latin typeface="Times New Roman" panose="02020603050405020304" pitchFamily="18" charset="0"/>
                <a:ea typeface="仿宋_GB2312" pitchFamily="49" charset="-122"/>
              </a:rPr>
              <a:t>75.09%</a:t>
            </a:r>
            <a:r>
              <a:rPr lang="zh-CN" altLang="en-US" sz="2300" b="1">
                <a:solidFill>
                  <a:srgbClr val="003300"/>
                </a:solidFill>
                <a:latin typeface="Times New Roman" panose="02020603050405020304" pitchFamily="18" charset="0"/>
                <a:ea typeface="仿宋_GB2312" pitchFamily="49" charset="-122"/>
              </a:rPr>
              <a:t>。这一数字说明我国目前用电结构已趋于重型化。</a:t>
            </a:r>
          </a:p>
        </p:txBody>
      </p:sp>
      <p:grpSp>
        <p:nvGrpSpPr>
          <p:cNvPr id="27651" name="Group 13">
            <a:extLst>
              <a:ext uri="{FF2B5EF4-FFF2-40B4-BE49-F238E27FC236}">
                <a16:creationId xmlns:a16="http://schemas.microsoft.com/office/drawing/2014/main" id="{7D3F67E9-17C5-431A-B064-F76380E4D1C5}"/>
              </a:ext>
            </a:extLst>
          </p:cNvPr>
          <p:cNvGrpSpPr>
            <a:grpSpLocks/>
          </p:cNvGrpSpPr>
          <p:nvPr/>
        </p:nvGrpSpPr>
        <p:grpSpPr bwMode="auto">
          <a:xfrm>
            <a:off x="1403350" y="512763"/>
            <a:ext cx="6588125" cy="574675"/>
            <a:chOff x="862" y="686"/>
            <a:chExt cx="4150" cy="362"/>
          </a:xfrm>
        </p:grpSpPr>
        <p:sp>
          <p:nvSpPr>
            <p:cNvPr id="27656" name="AutoShape 14">
              <a:extLst>
                <a:ext uri="{FF2B5EF4-FFF2-40B4-BE49-F238E27FC236}">
                  <a16:creationId xmlns:a16="http://schemas.microsoft.com/office/drawing/2014/main" id="{4DFA6A40-A70F-4AF6-8A43-783CA9BC0723}"/>
                </a:ext>
              </a:extLst>
            </p:cNvPr>
            <p:cNvSpPr>
              <a:spLocks noChangeArrowheads="1"/>
            </p:cNvSpPr>
            <p:nvPr/>
          </p:nvSpPr>
          <p:spPr bwMode="auto">
            <a:xfrm>
              <a:off x="862" y="686"/>
              <a:ext cx="4150" cy="362"/>
            </a:xfrm>
            <a:prstGeom prst="ribbon2">
              <a:avLst>
                <a:gd name="adj1" fmla="val 12500"/>
                <a:gd name="adj2" fmla="val 50000"/>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7" name="Rectangle 15">
              <a:extLst>
                <a:ext uri="{FF2B5EF4-FFF2-40B4-BE49-F238E27FC236}">
                  <a16:creationId xmlns:a16="http://schemas.microsoft.com/office/drawing/2014/main" id="{FA1639C8-8CE8-4791-8A4D-4543AA18EF61}"/>
                </a:ext>
              </a:extLst>
            </p:cNvPr>
            <p:cNvSpPr>
              <a:spLocks noChangeArrowheads="1"/>
            </p:cNvSpPr>
            <p:nvPr/>
          </p:nvSpPr>
          <p:spPr bwMode="auto">
            <a:xfrm>
              <a:off x="1610" y="686"/>
              <a:ext cx="2653" cy="34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8" name="Rectangle 16">
              <a:extLst>
                <a:ext uri="{FF2B5EF4-FFF2-40B4-BE49-F238E27FC236}">
                  <a16:creationId xmlns:a16="http://schemas.microsoft.com/office/drawing/2014/main" id="{CBA01260-00E6-4B36-99F1-1D120821EA33}"/>
                </a:ext>
              </a:extLst>
            </p:cNvPr>
            <p:cNvSpPr>
              <a:spLocks noChangeArrowheads="1"/>
            </p:cNvSpPr>
            <p:nvPr/>
          </p:nvSpPr>
          <p:spPr bwMode="auto">
            <a:xfrm>
              <a:off x="1542" y="700"/>
              <a:ext cx="276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solidFill>
                    <a:srgbClr val="800000"/>
                  </a:solidFill>
                  <a:latin typeface="隶书" panose="02010509060101010101" pitchFamily="49" charset="-122"/>
                  <a:ea typeface="隶书" panose="02010509060101010101" pitchFamily="49" charset="-122"/>
                </a:rPr>
                <a:t>国内供配电技术发展概况 </a:t>
              </a:r>
            </a:p>
          </p:txBody>
        </p:sp>
      </p:grpSp>
      <p:pic>
        <p:nvPicPr>
          <p:cNvPr id="27652" name="Picture 17">
            <a:extLst>
              <a:ext uri="{FF2B5EF4-FFF2-40B4-BE49-F238E27FC236}">
                <a16:creationId xmlns:a16="http://schemas.microsoft.com/office/drawing/2014/main" id="{07360A2F-799D-4C79-90C3-B2021D719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304925"/>
            <a:ext cx="1979612"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9">
            <a:extLst>
              <a:ext uri="{FF2B5EF4-FFF2-40B4-BE49-F238E27FC236}">
                <a16:creationId xmlns:a16="http://schemas.microsoft.com/office/drawing/2014/main" id="{1F1940C1-78EA-4430-AA83-CF4A1B77E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233488"/>
            <a:ext cx="20875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0">
            <a:extLst>
              <a:ext uri="{FF2B5EF4-FFF2-40B4-BE49-F238E27FC236}">
                <a16:creationId xmlns:a16="http://schemas.microsoft.com/office/drawing/2014/main" id="{019F89CC-D37C-4C25-AB43-555299BA39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388" y="1160463"/>
            <a:ext cx="19812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21">
            <a:extLst>
              <a:ext uri="{FF2B5EF4-FFF2-40B4-BE49-F238E27FC236}">
                <a16:creationId xmlns:a16="http://schemas.microsoft.com/office/drawing/2014/main" id="{B8CB42FC-6C00-4028-918C-55791EB78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7513" y="1233488"/>
            <a:ext cx="195103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B2A1CD6C-5FF0-4662-BA5C-9AACFC72727B}"/>
              </a:ext>
            </a:extLst>
          </p:cNvPr>
          <p:cNvSpPr>
            <a:spLocks noChangeArrowheads="1"/>
          </p:cNvSpPr>
          <p:nvPr/>
        </p:nvSpPr>
        <p:spPr bwMode="auto">
          <a:xfrm>
            <a:off x="576263" y="549275"/>
            <a:ext cx="8027987" cy="2190750"/>
          </a:xfrm>
          <a:prstGeom prst="rect">
            <a:avLst/>
          </a:prstGeom>
          <a:gradFill rotWithShape="1">
            <a:gsLst>
              <a:gs pos="0">
                <a:srgbClr val="FFCCFF">
                  <a:gamma/>
                  <a:tint val="0"/>
                  <a:invGamma/>
                  <a:alpha val="0"/>
                </a:srgbClr>
              </a:gs>
              <a:gs pos="50000">
                <a:srgbClr val="FFCCFF"/>
              </a:gs>
              <a:gs pos="100000">
                <a:srgbClr val="FFCCFF">
                  <a:gamma/>
                  <a:tint val="0"/>
                  <a:invGamma/>
                  <a:alpha val="0"/>
                </a:srgbClr>
              </a:gs>
            </a:gsLst>
            <a:lin ang="5400000" scaled="1"/>
          </a:gradFill>
          <a:ln w="9525">
            <a:noFill/>
            <a:miter lim="800000"/>
            <a:headEnd/>
            <a:tailEnd/>
          </a:ln>
          <a:effectLst/>
        </p:spPr>
        <p:txBody>
          <a:bodyPr lIns="0" tIns="0" rIns="0" bIns="0" anchor="ctr">
            <a:spAutoFit/>
          </a:bodyPr>
          <a:lstStyle/>
          <a:p>
            <a:pPr>
              <a:lnSpc>
                <a:spcPct val="120000"/>
              </a:lnSpc>
              <a:defRPr/>
            </a:pPr>
            <a:r>
              <a:rPr lang="en-US" altLang="zh-CN" sz="2400" b="1">
                <a:solidFill>
                  <a:srgbClr val="002346"/>
                </a:solidFill>
                <a:latin typeface="Times New Roman" pitchFamily="18" charset="0"/>
                <a:ea typeface="仿宋_GB2312" pitchFamily="49" charset="-122"/>
              </a:rPr>
              <a:t>      </a:t>
            </a:r>
            <a:r>
              <a:rPr lang="zh-CN" altLang="en-US" sz="2400" b="1">
                <a:solidFill>
                  <a:srgbClr val="002346"/>
                </a:solidFill>
                <a:latin typeface="Times New Roman" pitchFamily="18" charset="0"/>
                <a:ea typeface="仿宋_GB2312" pitchFamily="49" charset="-122"/>
              </a:rPr>
              <a:t>为满足经济增长对电力的需求，国家加大电力建设投资，计划全国每年发电规模在</a:t>
            </a:r>
            <a:r>
              <a:rPr lang="en-US" altLang="zh-CN" sz="2400" b="1">
                <a:solidFill>
                  <a:srgbClr val="002346"/>
                </a:solidFill>
                <a:latin typeface="Times New Roman" pitchFamily="18" charset="0"/>
                <a:ea typeface="仿宋_GB2312" pitchFamily="49" charset="-122"/>
              </a:rPr>
              <a:t>1500</a:t>
            </a:r>
            <a:r>
              <a:rPr lang="zh-CN" altLang="en-US" sz="2400" b="1">
                <a:solidFill>
                  <a:srgbClr val="002346"/>
                </a:solidFill>
                <a:latin typeface="Times New Roman" pitchFamily="18" charset="0"/>
                <a:ea typeface="仿宋_GB2312" pitchFamily="49" charset="-122"/>
              </a:rPr>
              <a:t>万千瓦以上。</a:t>
            </a:r>
            <a:r>
              <a:rPr lang="en-US" altLang="zh-CN" sz="2400" b="1">
                <a:solidFill>
                  <a:srgbClr val="002346"/>
                </a:solidFill>
                <a:latin typeface="Times New Roman" pitchFamily="18" charset="0"/>
                <a:ea typeface="仿宋_GB2312" pitchFamily="49" charset="-122"/>
              </a:rPr>
              <a:t>2009</a:t>
            </a:r>
            <a:r>
              <a:rPr lang="zh-CN" altLang="en-US" sz="2400" b="1">
                <a:solidFill>
                  <a:srgbClr val="002346"/>
                </a:solidFill>
                <a:latin typeface="Times New Roman" pitchFamily="18" charset="0"/>
                <a:ea typeface="仿宋_GB2312" pitchFamily="49" charset="-122"/>
              </a:rPr>
              <a:t>年我国电力装机容量达到</a:t>
            </a:r>
            <a:r>
              <a:rPr lang="en-US" altLang="zh-CN" sz="2400" b="1">
                <a:solidFill>
                  <a:srgbClr val="002346"/>
                </a:solidFill>
                <a:latin typeface="Times New Roman" pitchFamily="18" charset="0"/>
                <a:ea typeface="仿宋_GB2312" pitchFamily="49" charset="-122"/>
              </a:rPr>
              <a:t>8.74</a:t>
            </a:r>
            <a:r>
              <a:rPr lang="zh-CN" altLang="en-US" sz="2400" b="1">
                <a:solidFill>
                  <a:srgbClr val="002346"/>
                </a:solidFill>
                <a:latin typeface="Times New Roman" pitchFamily="18" charset="0"/>
                <a:ea typeface="仿宋_GB2312" pitchFamily="49" charset="-122"/>
              </a:rPr>
              <a:t>亿千瓦，全社会用电量达到</a:t>
            </a:r>
            <a:r>
              <a:rPr lang="en-US" altLang="zh-CN" sz="2400" b="1">
                <a:solidFill>
                  <a:srgbClr val="002346"/>
                </a:solidFill>
                <a:latin typeface="Times New Roman" pitchFamily="18" charset="0"/>
                <a:ea typeface="仿宋_GB2312" pitchFamily="49" charset="-122"/>
              </a:rPr>
              <a:t>4.88</a:t>
            </a:r>
            <a:r>
              <a:rPr lang="zh-CN" altLang="en-US" sz="2400" b="1">
                <a:solidFill>
                  <a:srgbClr val="002346"/>
                </a:solidFill>
                <a:latin typeface="Times New Roman" pitchFamily="18" charset="0"/>
                <a:ea typeface="仿宋_GB2312" pitchFamily="49" charset="-122"/>
              </a:rPr>
              <a:t>万亿千瓦时；</a:t>
            </a:r>
            <a:r>
              <a:rPr lang="en-US" altLang="zh-CN" sz="2400" b="1">
                <a:solidFill>
                  <a:srgbClr val="002346"/>
                </a:solidFill>
                <a:latin typeface="Times New Roman" pitchFamily="18" charset="0"/>
                <a:ea typeface="仿宋_GB2312" pitchFamily="49" charset="-122"/>
              </a:rPr>
              <a:t>2020</a:t>
            </a:r>
            <a:r>
              <a:rPr lang="zh-CN" altLang="en-US" sz="2400" b="1">
                <a:solidFill>
                  <a:srgbClr val="002346"/>
                </a:solidFill>
                <a:latin typeface="Times New Roman" pitchFamily="18" charset="0"/>
                <a:ea typeface="仿宋_GB2312" pitchFamily="49" charset="-122"/>
              </a:rPr>
              <a:t>年，装机容量将达到</a:t>
            </a:r>
            <a:r>
              <a:rPr lang="en-US" altLang="zh-CN" sz="2400" b="1">
                <a:solidFill>
                  <a:srgbClr val="002346"/>
                </a:solidFill>
                <a:latin typeface="Times New Roman" pitchFamily="18" charset="0"/>
                <a:ea typeface="仿宋_GB2312" pitchFamily="49" charset="-122"/>
              </a:rPr>
              <a:t>10</a:t>
            </a:r>
            <a:r>
              <a:rPr lang="zh-CN" altLang="en-US" sz="2400" b="1">
                <a:solidFill>
                  <a:srgbClr val="002346"/>
                </a:solidFill>
                <a:latin typeface="Times New Roman" pitchFamily="18" charset="0"/>
                <a:ea typeface="仿宋_GB2312" pitchFamily="49" charset="-122"/>
              </a:rPr>
              <a:t>亿千瓦，全社会用电量达到</a:t>
            </a:r>
            <a:r>
              <a:rPr lang="en-US" altLang="zh-CN" sz="2400" b="1">
                <a:solidFill>
                  <a:srgbClr val="002346"/>
                </a:solidFill>
                <a:latin typeface="Times New Roman" pitchFamily="18" charset="0"/>
                <a:ea typeface="仿宋_GB2312" pitchFamily="49" charset="-122"/>
              </a:rPr>
              <a:t>6.4</a:t>
            </a:r>
            <a:r>
              <a:rPr lang="zh-CN" altLang="en-US" sz="2400" b="1">
                <a:solidFill>
                  <a:srgbClr val="002346"/>
                </a:solidFill>
                <a:latin typeface="Times New Roman" pitchFamily="18" charset="0"/>
                <a:ea typeface="仿宋_GB2312" pitchFamily="49" charset="-122"/>
              </a:rPr>
              <a:t>万亿千瓦时。</a:t>
            </a:r>
            <a:endParaRPr lang="zh-CN" altLang="en-US" sz="2400">
              <a:solidFill>
                <a:srgbClr val="002346"/>
              </a:solidFill>
              <a:latin typeface="Times New Roman" pitchFamily="18" charset="0"/>
              <a:ea typeface="仿宋_GB2312" pitchFamily="49" charset="-122"/>
            </a:endParaRPr>
          </a:p>
        </p:txBody>
      </p:sp>
      <p:sp>
        <p:nvSpPr>
          <p:cNvPr id="28677" name="Rectangle 5">
            <a:extLst>
              <a:ext uri="{FF2B5EF4-FFF2-40B4-BE49-F238E27FC236}">
                <a16:creationId xmlns:a16="http://schemas.microsoft.com/office/drawing/2014/main" id="{EFA0BE8F-1503-4C98-B304-44134AE285C2}"/>
              </a:ext>
            </a:extLst>
          </p:cNvPr>
          <p:cNvSpPr>
            <a:spLocks noChangeArrowheads="1"/>
          </p:cNvSpPr>
          <p:nvPr/>
        </p:nvSpPr>
        <p:spPr bwMode="auto">
          <a:xfrm>
            <a:off x="647700" y="5624513"/>
            <a:ext cx="8101013" cy="396875"/>
          </a:xfrm>
          <a:prstGeom prst="rect">
            <a:avLst/>
          </a:prstGeom>
          <a:gradFill rotWithShape="1">
            <a:gsLst>
              <a:gs pos="0">
                <a:srgbClr val="FFFFFF">
                  <a:alpha val="0"/>
                </a:srgbClr>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a:solidFill>
                  <a:srgbClr val="000066"/>
                </a:solidFill>
                <a:latin typeface="Times New Roman" panose="02020603050405020304" pitchFamily="18" charset="0"/>
                <a:ea typeface="仿宋_GB2312" pitchFamily="49" charset="-122"/>
              </a:rPr>
              <a:t>的发展战略为我国电力系统的发展带来了极大的空间。</a:t>
            </a:r>
            <a:r>
              <a:rPr lang="zh-CN" altLang="en-US" sz="2600">
                <a:solidFill>
                  <a:srgbClr val="000066"/>
                </a:solidFill>
                <a:latin typeface="Times New Roman" panose="02020603050405020304" pitchFamily="18" charset="0"/>
                <a:ea typeface="仿宋_GB2312" pitchFamily="49" charset="-122"/>
              </a:rPr>
              <a:t> </a:t>
            </a:r>
            <a:endParaRPr lang="zh-CN" altLang="en-US" sz="2600" b="1">
              <a:solidFill>
                <a:srgbClr val="000066"/>
              </a:solidFill>
              <a:latin typeface="Times New Roman" panose="02020603050405020304" pitchFamily="18" charset="0"/>
              <a:ea typeface="仿宋_GB2312" pitchFamily="49" charset="-122"/>
            </a:endParaRPr>
          </a:p>
        </p:txBody>
      </p:sp>
      <p:sp>
        <p:nvSpPr>
          <p:cNvPr id="28678" name="Text Box 6">
            <a:extLst>
              <a:ext uri="{FF2B5EF4-FFF2-40B4-BE49-F238E27FC236}">
                <a16:creationId xmlns:a16="http://schemas.microsoft.com/office/drawing/2014/main" id="{F86B04C8-DA89-4430-A4BD-2ADEA0D87E8E}"/>
              </a:ext>
            </a:extLst>
          </p:cNvPr>
          <p:cNvSpPr txBox="1">
            <a:spLocks noChangeArrowheads="1"/>
          </p:cNvSpPr>
          <p:nvPr/>
        </p:nvSpPr>
        <p:spPr bwMode="auto">
          <a:xfrm>
            <a:off x="1150938" y="4976813"/>
            <a:ext cx="1584325" cy="469900"/>
          </a:xfrm>
          <a:prstGeom prst="rect">
            <a:avLst/>
          </a:prstGeom>
          <a:gradFill rotWithShape="1">
            <a:gsLst>
              <a:gs pos="0">
                <a:srgbClr val="FFFF99"/>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800" b="1">
                <a:solidFill>
                  <a:srgbClr val="003300"/>
                </a:solidFill>
                <a:ea typeface="黑体" panose="02010609060101010101" pitchFamily="49" charset="-122"/>
              </a:rPr>
              <a:t>西电东送</a:t>
            </a:r>
            <a:endParaRPr lang="zh-CN" altLang="en-US" sz="2800">
              <a:solidFill>
                <a:srgbClr val="003300"/>
              </a:solidFill>
              <a:ea typeface="黑体" panose="02010609060101010101" pitchFamily="49" charset="-122"/>
            </a:endParaRPr>
          </a:p>
        </p:txBody>
      </p:sp>
      <p:sp>
        <p:nvSpPr>
          <p:cNvPr id="28679" name="Text Box 7">
            <a:extLst>
              <a:ext uri="{FF2B5EF4-FFF2-40B4-BE49-F238E27FC236}">
                <a16:creationId xmlns:a16="http://schemas.microsoft.com/office/drawing/2014/main" id="{C36C7437-5DCE-466F-9457-241CDBDA7CBD}"/>
              </a:ext>
            </a:extLst>
          </p:cNvPr>
          <p:cNvSpPr txBox="1">
            <a:spLocks noChangeArrowheads="1"/>
          </p:cNvSpPr>
          <p:nvPr/>
        </p:nvSpPr>
        <p:spPr bwMode="auto">
          <a:xfrm>
            <a:off x="2916238" y="4976813"/>
            <a:ext cx="1620837" cy="469900"/>
          </a:xfrm>
          <a:prstGeom prst="rect">
            <a:avLst/>
          </a:prstGeom>
          <a:gradFill rotWithShape="1">
            <a:gsLst>
              <a:gs pos="0">
                <a:srgbClr val="FFFF99"/>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800" b="1">
                <a:solidFill>
                  <a:srgbClr val="003300"/>
                </a:solidFill>
                <a:ea typeface="黑体" panose="02010609060101010101" pitchFamily="49" charset="-122"/>
              </a:rPr>
              <a:t>南北互供</a:t>
            </a:r>
            <a:endParaRPr lang="zh-CN" altLang="en-US" sz="2800">
              <a:solidFill>
                <a:srgbClr val="003300"/>
              </a:solidFill>
              <a:ea typeface="黑体" panose="02010609060101010101" pitchFamily="49" charset="-122"/>
            </a:endParaRPr>
          </a:p>
        </p:txBody>
      </p:sp>
      <p:sp>
        <p:nvSpPr>
          <p:cNvPr id="28680" name="Text Box 8">
            <a:extLst>
              <a:ext uri="{FF2B5EF4-FFF2-40B4-BE49-F238E27FC236}">
                <a16:creationId xmlns:a16="http://schemas.microsoft.com/office/drawing/2014/main" id="{A20350AA-448E-44B2-AE07-0F2C3AEE4864}"/>
              </a:ext>
            </a:extLst>
          </p:cNvPr>
          <p:cNvSpPr txBox="1">
            <a:spLocks noChangeArrowheads="1"/>
          </p:cNvSpPr>
          <p:nvPr/>
        </p:nvSpPr>
        <p:spPr bwMode="auto">
          <a:xfrm>
            <a:off x="4751388" y="4976813"/>
            <a:ext cx="1584325" cy="469900"/>
          </a:xfrm>
          <a:prstGeom prst="rect">
            <a:avLst/>
          </a:prstGeom>
          <a:gradFill rotWithShape="1">
            <a:gsLst>
              <a:gs pos="0">
                <a:srgbClr val="FFFF99"/>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800" b="1">
                <a:solidFill>
                  <a:srgbClr val="003300"/>
                </a:solidFill>
                <a:ea typeface="黑体" panose="02010609060101010101" pitchFamily="49" charset="-122"/>
              </a:rPr>
              <a:t>全国联网</a:t>
            </a:r>
            <a:endParaRPr lang="zh-CN" altLang="en-US" sz="2800">
              <a:solidFill>
                <a:srgbClr val="003300"/>
              </a:solidFill>
              <a:ea typeface="黑体" panose="02010609060101010101" pitchFamily="49" charset="-122"/>
            </a:endParaRPr>
          </a:p>
        </p:txBody>
      </p:sp>
      <p:sp>
        <p:nvSpPr>
          <p:cNvPr id="28681" name="Rectangle 11">
            <a:extLst>
              <a:ext uri="{FF2B5EF4-FFF2-40B4-BE49-F238E27FC236}">
                <a16:creationId xmlns:a16="http://schemas.microsoft.com/office/drawing/2014/main" id="{E7FDF17B-AF31-4E4F-981D-36C1B2DB65A1}"/>
              </a:ext>
            </a:extLst>
          </p:cNvPr>
          <p:cNvSpPr>
            <a:spLocks noChangeArrowheads="1"/>
          </p:cNvSpPr>
          <p:nvPr/>
        </p:nvSpPr>
        <p:spPr bwMode="auto">
          <a:xfrm>
            <a:off x="576263" y="2816225"/>
            <a:ext cx="80279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a:solidFill>
                  <a:srgbClr val="CC0000"/>
                </a:solidFill>
                <a:latin typeface="楷体_GB2312" panose="02010609030101010101" pitchFamily="49" charset="-122"/>
                <a:ea typeface="楷体_GB2312" panose="02010609030101010101" pitchFamily="49" charset="-122"/>
              </a:rPr>
              <a:t>中国电力跨越式发展，使得发电装机容量和发电量先后超过</a:t>
            </a:r>
            <a:endParaRPr lang="zh-CN" altLang="en-US" sz="2400">
              <a:solidFill>
                <a:srgbClr val="CC0000"/>
              </a:solidFill>
              <a:latin typeface="楷体_GB2312" panose="02010609030101010101" pitchFamily="49" charset="-122"/>
              <a:ea typeface="楷体_GB2312" panose="02010609030101010101" pitchFamily="49" charset="-122"/>
            </a:endParaRPr>
          </a:p>
        </p:txBody>
      </p:sp>
      <p:grpSp>
        <p:nvGrpSpPr>
          <p:cNvPr id="28682" name="Group 39">
            <a:extLst>
              <a:ext uri="{FF2B5EF4-FFF2-40B4-BE49-F238E27FC236}">
                <a16:creationId xmlns:a16="http://schemas.microsoft.com/office/drawing/2014/main" id="{9A31393F-CF03-44D9-91D4-5E3B14B14985}"/>
              </a:ext>
            </a:extLst>
          </p:cNvPr>
          <p:cNvGrpSpPr>
            <a:grpSpLocks/>
          </p:cNvGrpSpPr>
          <p:nvPr/>
        </p:nvGrpSpPr>
        <p:grpSpPr bwMode="auto">
          <a:xfrm>
            <a:off x="468313" y="3141663"/>
            <a:ext cx="723900" cy="1655762"/>
            <a:chOff x="408" y="1933"/>
            <a:chExt cx="456" cy="1043"/>
          </a:xfrm>
        </p:grpSpPr>
        <p:pic>
          <p:nvPicPr>
            <p:cNvPr id="28706" name="Picture 40">
              <a:extLst>
                <a:ext uri="{FF2B5EF4-FFF2-40B4-BE49-F238E27FC236}">
                  <a16:creationId xmlns:a16="http://schemas.microsoft.com/office/drawing/2014/main" id="{E64D9B0F-341F-4E05-AB5C-18D1C5D8B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 y="1933"/>
              <a:ext cx="411"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3" name="Text Box 41">
              <a:extLst>
                <a:ext uri="{FF2B5EF4-FFF2-40B4-BE49-F238E27FC236}">
                  <a16:creationId xmlns:a16="http://schemas.microsoft.com/office/drawing/2014/main" id="{48CF393F-20ED-4FCD-85D1-CEFE5E24517D}"/>
                </a:ext>
              </a:extLst>
            </p:cNvPr>
            <p:cNvSpPr txBox="1">
              <a:spLocks noChangeArrowheads="1"/>
            </p:cNvSpPr>
            <p:nvPr/>
          </p:nvSpPr>
          <p:spPr bwMode="auto">
            <a:xfrm>
              <a:off x="408" y="2251"/>
              <a:ext cx="250" cy="384"/>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法国</a:t>
              </a:r>
            </a:p>
          </p:txBody>
        </p:sp>
      </p:grpSp>
      <p:grpSp>
        <p:nvGrpSpPr>
          <p:cNvPr id="28683" name="Group 42">
            <a:extLst>
              <a:ext uri="{FF2B5EF4-FFF2-40B4-BE49-F238E27FC236}">
                <a16:creationId xmlns:a16="http://schemas.microsoft.com/office/drawing/2014/main" id="{105C181B-58AE-491A-BD96-3CCDA07B0A94}"/>
              </a:ext>
            </a:extLst>
          </p:cNvPr>
          <p:cNvGrpSpPr>
            <a:grpSpLocks/>
          </p:cNvGrpSpPr>
          <p:nvPr/>
        </p:nvGrpSpPr>
        <p:grpSpPr bwMode="auto">
          <a:xfrm>
            <a:off x="4968875" y="3679825"/>
            <a:ext cx="1044575" cy="776288"/>
            <a:chOff x="2857" y="2840"/>
            <a:chExt cx="658" cy="489"/>
          </a:xfrm>
        </p:grpSpPr>
        <p:pic>
          <p:nvPicPr>
            <p:cNvPr id="28704" name="Picture 43">
              <a:extLst>
                <a:ext uri="{FF2B5EF4-FFF2-40B4-BE49-F238E27FC236}">
                  <a16:creationId xmlns:a16="http://schemas.microsoft.com/office/drawing/2014/main" id="{B481FEC1-BCBD-409E-9ECA-F2B5A3AA5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 y="2840"/>
              <a:ext cx="658"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6" name="Text Box 44">
              <a:extLst>
                <a:ext uri="{FF2B5EF4-FFF2-40B4-BE49-F238E27FC236}">
                  <a16:creationId xmlns:a16="http://schemas.microsoft.com/office/drawing/2014/main" id="{600AF55D-6E27-4EB5-AE9D-62CE18AC91D8}"/>
                </a:ext>
              </a:extLst>
            </p:cNvPr>
            <p:cNvSpPr txBox="1">
              <a:spLocks noChangeArrowheads="1"/>
            </p:cNvSpPr>
            <p:nvPr/>
          </p:nvSpPr>
          <p:spPr bwMode="auto">
            <a:xfrm>
              <a:off x="3064" y="3124"/>
              <a:ext cx="428" cy="192"/>
            </a:xfrm>
            <a:prstGeom prst="rect">
              <a:avLst/>
            </a:prstGeom>
            <a:gradFill rotWithShape="1">
              <a:gsLst>
                <a:gs pos="0">
                  <a:srgbClr val="FFFF99">
                    <a:alpha val="0"/>
                  </a:srgbClr>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000" b="1">
                  <a:solidFill>
                    <a:schemeClr val="bg1"/>
                  </a:solidFill>
                  <a:effectLst>
                    <a:outerShdw blurRad="38100" dist="38100" dir="2700000" algn="tl">
                      <a:srgbClr val="000000"/>
                    </a:outerShdw>
                  </a:effectLst>
                  <a:latin typeface="Arial" charset="0"/>
                  <a:ea typeface="黑体" pitchFamily="2" charset="-122"/>
                </a:rPr>
                <a:t>日本</a:t>
              </a:r>
            </a:p>
          </p:txBody>
        </p:sp>
      </p:grpSp>
      <p:grpSp>
        <p:nvGrpSpPr>
          <p:cNvPr id="28684" name="Group 45">
            <a:extLst>
              <a:ext uri="{FF2B5EF4-FFF2-40B4-BE49-F238E27FC236}">
                <a16:creationId xmlns:a16="http://schemas.microsoft.com/office/drawing/2014/main" id="{84C774A0-C116-4C35-BA0E-642507E35943}"/>
              </a:ext>
            </a:extLst>
          </p:cNvPr>
          <p:cNvGrpSpPr>
            <a:grpSpLocks/>
          </p:cNvGrpSpPr>
          <p:nvPr/>
        </p:nvGrpSpPr>
        <p:grpSpPr bwMode="auto">
          <a:xfrm>
            <a:off x="1152525" y="3571875"/>
            <a:ext cx="936625" cy="1044575"/>
            <a:chOff x="1565" y="2478"/>
            <a:chExt cx="631" cy="686"/>
          </a:xfrm>
        </p:grpSpPr>
        <p:sp>
          <p:nvSpPr>
            <p:cNvPr id="13358" name="Text Box 46">
              <a:extLst>
                <a:ext uri="{FF2B5EF4-FFF2-40B4-BE49-F238E27FC236}">
                  <a16:creationId xmlns:a16="http://schemas.microsoft.com/office/drawing/2014/main" id="{423D65C8-926E-4C13-8634-841F40DB1F35}"/>
                </a:ext>
              </a:extLst>
            </p:cNvPr>
            <p:cNvSpPr txBox="1">
              <a:spLocks noChangeArrowheads="1"/>
            </p:cNvSpPr>
            <p:nvPr/>
          </p:nvSpPr>
          <p:spPr bwMode="auto">
            <a:xfrm>
              <a:off x="1610" y="2478"/>
              <a:ext cx="386" cy="200"/>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000">
                  <a:solidFill>
                    <a:srgbClr val="27A09D"/>
                  </a:solidFill>
                  <a:effectLst>
                    <a:outerShdw blurRad="38100" dist="38100" dir="2700000" algn="tl">
                      <a:srgbClr val="000000"/>
                    </a:outerShdw>
                  </a:effectLst>
                  <a:latin typeface="Arial" charset="0"/>
                  <a:ea typeface="黑体" pitchFamily="2" charset="-122"/>
                </a:rPr>
                <a:t>德国</a:t>
              </a:r>
            </a:p>
          </p:txBody>
        </p:sp>
        <p:pic>
          <p:nvPicPr>
            <p:cNvPr id="28702" name="Picture 47">
              <a:extLst>
                <a:ext uri="{FF2B5EF4-FFF2-40B4-BE49-F238E27FC236}">
                  <a16:creationId xmlns:a16="http://schemas.microsoft.com/office/drawing/2014/main" id="{C7D80F43-0ACE-4AF4-8B7A-291EBC914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 y="2478"/>
              <a:ext cx="631"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0" name="Text Box 48">
              <a:extLst>
                <a:ext uri="{FF2B5EF4-FFF2-40B4-BE49-F238E27FC236}">
                  <a16:creationId xmlns:a16="http://schemas.microsoft.com/office/drawing/2014/main" id="{4807D082-721D-4913-8CB4-A06CE77BA6BE}"/>
                </a:ext>
              </a:extLst>
            </p:cNvPr>
            <p:cNvSpPr txBox="1">
              <a:spLocks noChangeArrowheads="1"/>
            </p:cNvSpPr>
            <p:nvPr/>
          </p:nvSpPr>
          <p:spPr bwMode="auto">
            <a:xfrm>
              <a:off x="1587" y="2886"/>
              <a:ext cx="567" cy="200"/>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加拿大</a:t>
              </a:r>
            </a:p>
          </p:txBody>
        </p:sp>
      </p:grpSp>
      <p:grpSp>
        <p:nvGrpSpPr>
          <p:cNvPr id="28685" name="Group 49">
            <a:extLst>
              <a:ext uri="{FF2B5EF4-FFF2-40B4-BE49-F238E27FC236}">
                <a16:creationId xmlns:a16="http://schemas.microsoft.com/office/drawing/2014/main" id="{0C0B2F26-2A30-440C-84BA-51AB1791F9CF}"/>
              </a:ext>
            </a:extLst>
          </p:cNvPr>
          <p:cNvGrpSpPr>
            <a:grpSpLocks/>
          </p:cNvGrpSpPr>
          <p:nvPr/>
        </p:nvGrpSpPr>
        <p:grpSpPr bwMode="auto">
          <a:xfrm>
            <a:off x="2124075" y="3644900"/>
            <a:ext cx="900113" cy="828675"/>
            <a:chOff x="1565" y="2160"/>
            <a:chExt cx="680" cy="575"/>
          </a:xfrm>
        </p:grpSpPr>
        <p:pic>
          <p:nvPicPr>
            <p:cNvPr id="28699" name="Picture 50">
              <a:extLst>
                <a:ext uri="{FF2B5EF4-FFF2-40B4-BE49-F238E27FC236}">
                  <a16:creationId xmlns:a16="http://schemas.microsoft.com/office/drawing/2014/main" id="{16443F24-B79F-4BE3-A71D-E2928C640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 y="2183"/>
              <a:ext cx="680"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3" name="Text Box 51">
              <a:extLst>
                <a:ext uri="{FF2B5EF4-FFF2-40B4-BE49-F238E27FC236}">
                  <a16:creationId xmlns:a16="http://schemas.microsoft.com/office/drawing/2014/main" id="{DF7FC735-B822-4035-A474-3420E16746D6}"/>
                </a:ext>
              </a:extLst>
            </p:cNvPr>
            <p:cNvSpPr txBox="1">
              <a:spLocks noChangeArrowheads="1"/>
            </p:cNvSpPr>
            <p:nvPr/>
          </p:nvSpPr>
          <p:spPr bwMode="auto">
            <a:xfrm>
              <a:off x="1769" y="2160"/>
              <a:ext cx="438" cy="211"/>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德国</a:t>
              </a:r>
            </a:p>
          </p:txBody>
        </p:sp>
      </p:grpSp>
      <p:grpSp>
        <p:nvGrpSpPr>
          <p:cNvPr id="28686" name="Group 52">
            <a:extLst>
              <a:ext uri="{FF2B5EF4-FFF2-40B4-BE49-F238E27FC236}">
                <a16:creationId xmlns:a16="http://schemas.microsoft.com/office/drawing/2014/main" id="{84C4258C-82F1-4F04-AEBC-DD2CF52C71FE}"/>
              </a:ext>
            </a:extLst>
          </p:cNvPr>
          <p:cNvGrpSpPr>
            <a:grpSpLocks/>
          </p:cNvGrpSpPr>
          <p:nvPr/>
        </p:nvGrpSpPr>
        <p:grpSpPr bwMode="auto">
          <a:xfrm>
            <a:off x="3024188" y="3644900"/>
            <a:ext cx="1009650" cy="828675"/>
            <a:chOff x="1950" y="2160"/>
            <a:chExt cx="681" cy="545"/>
          </a:xfrm>
        </p:grpSpPr>
        <p:sp>
          <p:nvSpPr>
            <p:cNvPr id="13365" name="Text Box 53">
              <a:extLst>
                <a:ext uri="{FF2B5EF4-FFF2-40B4-BE49-F238E27FC236}">
                  <a16:creationId xmlns:a16="http://schemas.microsoft.com/office/drawing/2014/main" id="{FAAC92DD-5260-4FEB-AFCF-5347962B9CB7}"/>
                </a:ext>
              </a:extLst>
            </p:cNvPr>
            <p:cNvSpPr txBox="1">
              <a:spLocks noChangeArrowheads="1"/>
            </p:cNvSpPr>
            <p:nvPr/>
          </p:nvSpPr>
          <p:spPr bwMode="auto">
            <a:xfrm>
              <a:off x="2148" y="2160"/>
              <a:ext cx="369" cy="200"/>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英国</a:t>
              </a:r>
            </a:p>
          </p:txBody>
        </p:sp>
        <p:pic>
          <p:nvPicPr>
            <p:cNvPr id="28698" name="Picture 54">
              <a:extLst>
                <a:ext uri="{FF2B5EF4-FFF2-40B4-BE49-F238E27FC236}">
                  <a16:creationId xmlns:a16="http://schemas.microsoft.com/office/drawing/2014/main" id="{91B0A9B6-E1CC-4E62-91F1-2EB3FA121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0" y="2288"/>
              <a:ext cx="681"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7" name="Group 55">
            <a:extLst>
              <a:ext uri="{FF2B5EF4-FFF2-40B4-BE49-F238E27FC236}">
                <a16:creationId xmlns:a16="http://schemas.microsoft.com/office/drawing/2014/main" id="{708C7E76-8E99-469F-8CB2-284DEF389A8E}"/>
              </a:ext>
            </a:extLst>
          </p:cNvPr>
          <p:cNvGrpSpPr>
            <a:grpSpLocks/>
          </p:cNvGrpSpPr>
          <p:nvPr/>
        </p:nvGrpSpPr>
        <p:grpSpPr bwMode="auto">
          <a:xfrm>
            <a:off x="4032250" y="3608388"/>
            <a:ext cx="1093788" cy="863600"/>
            <a:chOff x="2676" y="2115"/>
            <a:chExt cx="689" cy="544"/>
          </a:xfrm>
        </p:grpSpPr>
        <p:pic>
          <p:nvPicPr>
            <p:cNvPr id="28695" name="Picture 56">
              <a:extLst>
                <a:ext uri="{FF2B5EF4-FFF2-40B4-BE49-F238E27FC236}">
                  <a16:creationId xmlns:a16="http://schemas.microsoft.com/office/drawing/2014/main" id="{5851C9FA-6E66-4D9A-8106-40749BA7BE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 y="2137"/>
              <a:ext cx="593"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9" name="Text Box 57">
              <a:extLst>
                <a:ext uri="{FF2B5EF4-FFF2-40B4-BE49-F238E27FC236}">
                  <a16:creationId xmlns:a16="http://schemas.microsoft.com/office/drawing/2014/main" id="{418DF20D-9EFA-4135-B168-DA92DA033B34}"/>
                </a:ext>
              </a:extLst>
            </p:cNvPr>
            <p:cNvSpPr txBox="1">
              <a:spLocks noChangeArrowheads="1"/>
            </p:cNvSpPr>
            <p:nvPr/>
          </p:nvSpPr>
          <p:spPr bwMode="auto">
            <a:xfrm>
              <a:off x="2835" y="2115"/>
              <a:ext cx="530" cy="192"/>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俄罗斯</a:t>
              </a:r>
            </a:p>
          </p:txBody>
        </p:sp>
      </p:grpSp>
      <p:sp>
        <p:nvSpPr>
          <p:cNvPr id="13370" name="Text Box 58">
            <a:extLst>
              <a:ext uri="{FF2B5EF4-FFF2-40B4-BE49-F238E27FC236}">
                <a16:creationId xmlns:a16="http://schemas.microsoft.com/office/drawing/2014/main" id="{339A0C41-6B2E-472B-96CF-9FDF24155F05}"/>
              </a:ext>
            </a:extLst>
          </p:cNvPr>
          <p:cNvSpPr txBox="1">
            <a:spLocks noChangeArrowheads="1"/>
          </p:cNvSpPr>
          <p:nvPr/>
        </p:nvSpPr>
        <p:spPr bwMode="auto">
          <a:xfrm>
            <a:off x="5832475" y="4545013"/>
            <a:ext cx="2160588" cy="401637"/>
          </a:xfrm>
          <a:prstGeom prst="rect">
            <a:avLst/>
          </a:prstGeom>
          <a:gradFill rotWithShape="1">
            <a:gsLst>
              <a:gs pos="0">
                <a:srgbClr val="00FF00">
                  <a:alpha val="27000"/>
                </a:srgbClr>
              </a:gs>
              <a:gs pos="100000">
                <a:srgbClr val="00FF00">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lnSpc>
                <a:spcPct val="110000"/>
              </a:lnSpc>
              <a:defRPr/>
            </a:pPr>
            <a:r>
              <a:rPr lang="zh-CN" altLang="en-US" sz="2400" b="1">
                <a:solidFill>
                  <a:srgbClr val="CC0000"/>
                </a:solidFill>
                <a:effectLst>
                  <a:outerShdw blurRad="38100" dist="38100" dir="2700000" algn="tl">
                    <a:srgbClr val="000000"/>
                  </a:outerShdw>
                </a:effectLst>
                <a:latin typeface="Arial" charset="0"/>
                <a:ea typeface="楷体_GB2312" pitchFamily="49" charset="-122"/>
              </a:rPr>
              <a:t>跃升世界第二！</a:t>
            </a:r>
            <a:endParaRPr lang="zh-CN" altLang="en-US" sz="2400">
              <a:solidFill>
                <a:srgbClr val="CC0000"/>
              </a:solidFill>
              <a:effectLst>
                <a:outerShdw blurRad="38100" dist="38100" dir="2700000" algn="tl">
                  <a:srgbClr val="000000"/>
                </a:outerShdw>
              </a:effectLst>
              <a:latin typeface="Arial" charset="0"/>
              <a:ea typeface="楷体_GB2312" pitchFamily="49" charset="-122"/>
            </a:endParaRPr>
          </a:p>
        </p:txBody>
      </p:sp>
      <p:grpSp>
        <p:nvGrpSpPr>
          <p:cNvPr id="28689" name="Group 59">
            <a:extLst>
              <a:ext uri="{FF2B5EF4-FFF2-40B4-BE49-F238E27FC236}">
                <a16:creationId xmlns:a16="http://schemas.microsoft.com/office/drawing/2014/main" id="{BA97AFE2-EBC2-4B16-9382-C51EF0E61FB3}"/>
              </a:ext>
            </a:extLst>
          </p:cNvPr>
          <p:cNvGrpSpPr>
            <a:grpSpLocks/>
          </p:cNvGrpSpPr>
          <p:nvPr/>
        </p:nvGrpSpPr>
        <p:grpSpPr bwMode="auto">
          <a:xfrm>
            <a:off x="6011863" y="3536950"/>
            <a:ext cx="1585912" cy="1071563"/>
            <a:chOff x="3832" y="2115"/>
            <a:chExt cx="999" cy="675"/>
          </a:xfrm>
        </p:grpSpPr>
        <p:pic>
          <p:nvPicPr>
            <p:cNvPr id="28693" name="Picture 60">
              <a:extLst>
                <a:ext uri="{FF2B5EF4-FFF2-40B4-BE49-F238E27FC236}">
                  <a16:creationId xmlns:a16="http://schemas.microsoft.com/office/drawing/2014/main" id="{61E4A23C-4113-4684-989D-428C983FF2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2" y="2115"/>
              <a:ext cx="981"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61">
              <a:extLst>
                <a:ext uri="{FF2B5EF4-FFF2-40B4-BE49-F238E27FC236}">
                  <a16:creationId xmlns:a16="http://schemas.microsoft.com/office/drawing/2014/main" id="{A9E721A0-47FB-493F-94FA-965CB2372A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9" y="2478"/>
              <a:ext cx="52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90" name="Group 62">
            <a:extLst>
              <a:ext uri="{FF2B5EF4-FFF2-40B4-BE49-F238E27FC236}">
                <a16:creationId xmlns:a16="http://schemas.microsoft.com/office/drawing/2014/main" id="{3C622DAE-8223-49E6-B943-1D43FFDB11C4}"/>
              </a:ext>
            </a:extLst>
          </p:cNvPr>
          <p:cNvGrpSpPr>
            <a:grpSpLocks/>
          </p:cNvGrpSpPr>
          <p:nvPr/>
        </p:nvGrpSpPr>
        <p:grpSpPr bwMode="auto">
          <a:xfrm>
            <a:off x="7632700" y="3679825"/>
            <a:ext cx="1079500" cy="996950"/>
            <a:chOff x="4876" y="2137"/>
            <a:chExt cx="772" cy="686"/>
          </a:xfrm>
        </p:grpSpPr>
        <p:pic>
          <p:nvPicPr>
            <p:cNvPr id="28691" name="Picture 63">
              <a:extLst>
                <a:ext uri="{FF2B5EF4-FFF2-40B4-BE49-F238E27FC236}">
                  <a16:creationId xmlns:a16="http://schemas.microsoft.com/office/drawing/2014/main" id="{8976786B-87F1-4DF2-A1C3-E3722DB117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 y="2137"/>
              <a:ext cx="77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76" name="Text Box 64">
              <a:extLst>
                <a:ext uri="{FF2B5EF4-FFF2-40B4-BE49-F238E27FC236}">
                  <a16:creationId xmlns:a16="http://schemas.microsoft.com/office/drawing/2014/main" id="{B71728A2-7A48-4B2A-9166-1E8327A4154C}"/>
                </a:ext>
              </a:extLst>
            </p:cNvPr>
            <p:cNvSpPr txBox="1">
              <a:spLocks noChangeArrowheads="1"/>
            </p:cNvSpPr>
            <p:nvPr/>
          </p:nvSpPr>
          <p:spPr bwMode="auto">
            <a:xfrm>
              <a:off x="5080" y="2614"/>
              <a:ext cx="408" cy="209"/>
            </a:xfrm>
            <a:prstGeom prst="rect">
              <a:avLst/>
            </a:prstGeom>
            <a:gradFill rotWithShape="1">
              <a:gsLst>
                <a:gs pos="0">
                  <a:srgbClr val="FFFF99"/>
                </a:gs>
                <a:gs pos="100000">
                  <a:srgbClr val="FFFF99">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spcBef>
                  <a:spcPct val="50000"/>
                </a:spcBef>
                <a:defRPr/>
              </a:pPr>
              <a:r>
                <a:rPr lang="zh-CN" altLang="en-US" sz="2000">
                  <a:solidFill>
                    <a:srgbClr val="FF0000"/>
                  </a:solidFill>
                  <a:effectLst>
                    <a:outerShdw blurRad="38100" dist="38100" dir="2700000" algn="tl">
                      <a:srgbClr val="000000"/>
                    </a:outerShdw>
                  </a:effectLst>
                  <a:latin typeface="Arial" charset="0"/>
                  <a:ea typeface="黑体" pitchFamily="2" charset="-122"/>
                </a:rPr>
                <a:t>美国</a:t>
              </a:r>
            </a:p>
          </p:txBody>
        </p:sp>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3018</TotalTime>
  <Words>4959</Words>
  <Application>Microsoft Office PowerPoint</Application>
  <PresentationFormat>On-screen Show (4:3)</PresentationFormat>
  <Paragraphs>577</Paragraphs>
  <Slides>57</Slides>
  <Notes>49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3" baseType="lpstr">
      <vt:lpstr>Arial</vt:lpstr>
      <vt:lpstr>宋体</vt:lpstr>
      <vt:lpstr>Gill Sans MT</vt:lpstr>
      <vt:lpstr>华文中宋</vt:lpstr>
      <vt:lpstr>Wingdings 2</vt:lpstr>
      <vt:lpstr>Verdana</vt:lpstr>
      <vt:lpstr>方正舒体</vt:lpstr>
      <vt:lpstr>Times New Roman</vt:lpstr>
      <vt:lpstr>黑体</vt:lpstr>
      <vt:lpstr>隶书</vt:lpstr>
      <vt:lpstr>Wingdings</vt:lpstr>
      <vt:lpstr>仿宋_GB2312</vt:lpstr>
      <vt:lpstr>楷体_GB2312</vt:lpstr>
      <vt:lpstr>Symbol</vt:lpstr>
      <vt:lpstr>夏至</vt:lpstr>
      <vt:lpstr>MathType 7.0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配电装置安全净距</vt:lpstr>
      <vt:lpstr>PowerPoint Presentation</vt:lpstr>
      <vt:lpstr>PowerPoint Presentation</vt:lpstr>
      <vt:lpstr>PowerPoint Presentation</vt:lpstr>
    </vt:vector>
  </TitlesOfParts>
  <Company>hhsy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zlq</dc:creator>
  <cp:lastModifiedBy>flamingo</cp:lastModifiedBy>
  <cp:revision>147</cp:revision>
  <dcterms:created xsi:type="dcterms:W3CDTF">2008-07-11T12:19:10Z</dcterms:created>
  <dcterms:modified xsi:type="dcterms:W3CDTF">2021-01-05T03:37:19Z</dcterms:modified>
</cp:coreProperties>
</file>